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16"/>
  </p:notesMasterIdLst>
  <p:sldIdLst>
    <p:sldId id="256" r:id="rId2"/>
    <p:sldId id="269" r:id="rId3"/>
    <p:sldId id="261" r:id="rId4"/>
    <p:sldId id="262" r:id="rId5"/>
    <p:sldId id="257" r:id="rId6"/>
    <p:sldId id="271" r:id="rId7"/>
    <p:sldId id="272" r:id="rId8"/>
    <p:sldId id="265" r:id="rId9"/>
    <p:sldId id="266" r:id="rId10"/>
    <p:sldId id="267" r:id="rId11"/>
    <p:sldId id="268" r:id="rId12"/>
    <p:sldId id="270" r:id="rId13"/>
    <p:sldId id="26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pivotSource>
    <c:name>[Level 3 - Attrition.xlsx]Job role , Monthly Income!PivotTable5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Job role vs Monthly Salary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'Job role , Monthly Income'!$F$22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'Job role , Monthly Income'!$E$23:$E$31</c:f>
              <c:strCache>
                <c:ptCount val="9"/>
                <c:pt idx="0">
                  <c:v>Sales Representative</c:v>
                </c:pt>
                <c:pt idx="1">
                  <c:v>Laboratory Technician</c:v>
                </c:pt>
                <c:pt idx="2">
                  <c:v>Research Scientist</c:v>
                </c:pt>
                <c:pt idx="3">
                  <c:v>Human Resources</c:v>
                </c:pt>
                <c:pt idx="4">
                  <c:v>Sales Executive</c:v>
                </c:pt>
                <c:pt idx="5">
                  <c:v>Manufacturing Director</c:v>
                </c:pt>
                <c:pt idx="6">
                  <c:v>Healthcare Representative</c:v>
                </c:pt>
                <c:pt idx="7">
                  <c:v>Research Director</c:v>
                </c:pt>
                <c:pt idx="8">
                  <c:v>Manager</c:v>
                </c:pt>
              </c:strCache>
            </c:strRef>
          </c:cat>
          <c:val>
            <c:numRef>
              <c:f>'Job role , Monthly Income'!$F$23:$F$31</c:f>
              <c:numCache>
                <c:formatCode>0</c:formatCode>
                <c:ptCount val="9"/>
                <c:pt idx="0">
                  <c:v>2626</c:v>
                </c:pt>
                <c:pt idx="1">
                  <c:v>3237.169884169884</c:v>
                </c:pt>
                <c:pt idx="2">
                  <c:v>3239.972602739726</c:v>
                </c:pt>
                <c:pt idx="3">
                  <c:v>4235.75</c:v>
                </c:pt>
                <c:pt idx="4">
                  <c:v>6924.2791411042945</c:v>
                </c:pt>
                <c:pt idx="5">
                  <c:v>7295.1379310344828</c:v>
                </c:pt>
                <c:pt idx="6">
                  <c:v>7528.7633587786258</c:v>
                </c:pt>
                <c:pt idx="7">
                  <c:v>16033.55</c:v>
                </c:pt>
                <c:pt idx="8">
                  <c:v>17181.676470588234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34-4D2A-9D1A-580C7D7F17B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364775903"/>
        <c:axId val="1364776383"/>
      </c:barChart>
      <c:catAx>
        <c:axId val="1364775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4776383"/>
        <c:crosses val="autoZero"/>
        <c:auto val="1"/>
        <c:lblAlgn val="ctr"/>
        <c:lblOffset val="100"/>
        <c:noMultiLvlLbl val="0"/>
      </c:catAx>
      <c:valAx>
        <c:axId val="13647763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4775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432C6B-CCD5-45B3-B6B9-79C5F121D842}" type="doc">
      <dgm:prSet loTypeId="urn:microsoft.com/office/officeart/2016/7/layout/HorizontalAction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6002C97-5579-4BAE-9D88-656366877782}">
      <dgm:prSet/>
      <dgm:spPr/>
      <dgm:t>
        <a:bodyPr/>
        <a:lstStyle/>
        <a:p>
          <a:r>
            <a:rPr lang="en-US"/>
            <a:t>Increase</a:t>
          </a:r>
        </a:p>
      </dgm:t>
    </dgm:pt>
    <dgm:pt modelId="{29F3F5B5-AB8E-4EB4-9047-24868A6F8BD4}" type="parTrans" cxnId="{F42480C5-33B4-4AC4-A62E-9990CDE24AD5}">
      <dgm:prSet/>
      <dgm:spPr/>
      <dgm:t>
        <a:bodyPr/>
        <a:lstStyle/>
        <a:p>
          <a:endParaRPr lang="en-US"/>
        </a:p>
      </dgm:t>
    </dgm:pt>
    <dgm:pt modelId="{1675C931-4ABB-40AA-BF25-544132B09B73}" type="sibTrans" cxnId="{F42480C5-33B4-4AC4-A62E-9990CDE24AD5}">
      <dgm:prSet/>
      <dgm:spPr/>
      <dgm:t>
        <a:bodyPr/>
        <a:lstStyle/>
        <a:p>
          <a:endParaRPr lang="en-US"/>
        </a:p>
      </dgm:t>
    </dgm:pt>
    <dgm:pt modelId="{9740C144-7AFC-471D-972B-03E75BFF94AD}">
      <dgm:prSet/>
      <dgm:spPr/>
      <dgm:t>
        <a:bodyPr/>
        <a:lstStyle/>
        <a:p>
          <a:r>
            <a:rPr lang="en-US"/>
            <a:t>Increase salaries for these roles to align with market standards.</a:t>
          </a:r>
        </a:p>
      </dgm:t>
    </dgm:pt>
    <dgm:pt modelId="{A07F381A-8187-47C1-AE00-6B3725AC7A40}" type="parTrans" cxnId="{66C30CC5-9DC4-4FDA-97FC-7A18419661D4}">
      <dgm:prSet/>
      <dgm:spPr/>
      <dgm:t>
        <a:bodyPr/>
        <a:lstStyle/>
        <a:p>
          <a:endParaRPr lang="en-US"/>
        </a:p>
      </dgm:t>
    </dgm:pt>
    <dgm:pt modelId="{729F94DD-F6A4-4E2A-A938-91A70AEF8D31}" type="sibTrans" cxnId="{66C30CC5-9DC4-4FDA-97FC-7A18419661D4}">
      <dgm:prSet/>
      <dgm:spPr/>
      <dgm:t>
        <a:bodyPr/>
        <a:lstStyle/>
        <a:p>
          <a:endParaRPr lang="en-US"/>
        </a:p>
      </dgm:t>
    </dgm:pt>
    <dgm:pt modelId="{ACBF8167-D498-432B-B95E-0FE483D410FB}">
      <dgm:prSet/>
      <dgm:spPr/>
      <dgm:t>
        <a:bodyPr/>
        <a:lstStyle/>
        <a:p>
          <a:r>
            <a:rPr lang="en-US"/>
            <a:t>Create</a:t>
          </a:r>
        </a:p>
      </dgm:t>
    </dgm:pt>
    <dgm:pt modelId="{E1D06B53-6AAE-43DF-B7C5-7D221B56121F}" type="parTrans" cxnId="{BC23F6D1-AB32-42F7-B095-397DBA332CB3}">
      <dgm:prSet/>
      <dgm:spPr/>
      <dgm:t>
        <a:bodyPr/>
        <a:lstStyle/>
        <a:p>
          <a:endParaRPr lang="en-US"/>
        </a:p>
      </dgm:t>
    </dgm:pt>
    <dgm:pt modelId="{309CBEE4-5B90-4C3F-AE79-0933D5CE01D7}" type="sibTrans" cxnId="{BC23F6D1-AB32-42F7-B095-397DBA332CB3}">
      <dgm:prSet/>
      <dgm:spPr/>
      <dgm:t>
        <a:bodyPr/>
        <a:lstStyle/>
        <a:p>
          <a:endParaRPr lang="en-US"/>
        </a:p>
      </dgm:t>
    </dgm:pt>
    <dgm:pt modelId="{94164515-8CE0-4209-96F5-8789B3210BA8}">
      <dgm:prSet/>
      <dgm:spPr/>
      <dgm:t>
        <a:bodyPr/>
        <a:lstStyle/>
        <a:p>
          <a:r>
            <a:rPr lang="en-US"/>
            <a:t>Create career growth opportunities to encourage employee development.</a:t>
          </a:r>
        </a:p>
      </dgm:t>
    </dgm:pt>
    <dgm:pt modelId="{EEF42B76-2742-44AA-87A3-CB92A2E50D69}" type="parTrans" cxnId="{39D2E0A9-7091-450E-9FF5-4208A7B8CFD2}">
      <dgm:prSet/>
      <dgm:spPr/>
      <dgm:t>
        <a:bodyPr/>
        <a:lstStyle/>
        <a:p>
          <a:endParaRPr lang="en-US"/>
        </a:p>
      </dgm:t>
    </dgm:pt>
    <dgm:pt modelId="{A2DF8A78-B1C5-438C-8BDF-5A6DBCC69ADD}" type="sibTrans" cxnId="{39D2E0A9-7091-450E-9FF5-4208A7B8CFD2}">
      <dgm:prSet/>
      <dgm:spPr/>
      <dgm:t>
        <a:bodyPr/>
        <a:lstStyle/>
        <a:p>
          <a:endParaRPr lang="en-US"/>
        </a:p>
      </dgm:t>
    </dgm:pt>
    <dgm:pt modelId="{10F99D10-6BEC-45B3-A0A4-8353B1576D25}">
      <dgm:prSet/>
      <dgm:spPr/>
      <dgm:t>
        <a:bodyPr/>
        <a:lstStyle/>
        <a:p>
          <a:r>
            <a:rPr lang="en-US"/>
            <a:t>Offer</a:t>
          </a:r>
        </a:p>
      </dgm:t>
    </dgm:pt>
    <dgm:pt modelId="{438DA44E-92A9-4826-AD79-ACB95D39BBC1}" type="parTrans" cxnId="{DFD61C19-4925-4F8F-BAB6-9E825AF3124C}">
      <dgm:prSet/>
      <dgm:spPr/>
      <dgm:t>
        <a:bodyPr/>
        <a:lstStyle/>
        <a:p>
          <a:endParaRPr lang="en-US"/>
        </a:p>
      </dgm:t>
    </dgm:pt>
    <dgm:pt modelId="{EB67D819-72C2-4859-B6F6-988FE9C6EFA6}" type="sibTrans" cxnId="{DFD61C19-4925-4F8F-BAB6-9E825AF3124C}">
      <dgm:prSet/>
      <dgm:spPr/>
      <dgm:t>
        <a:bodyPr/>
        <a:lstStyle/>
        <a:p>
          <a:endParaRPr lang="en-US"/>
        </a:p>
      </dgm:t>
    </dgm:pt>
    <dgm:pt modelId="{134013D9-52B7-4CF3-98D3-F503FEB3B9DD}">
      <dgm:prSet/>
      <dgm:spPr/>
      <dgm:t>
        <a:bodyPr/>
        <a:lstStyle/>
        <a:p>
          <a:r>
            <a:rPr lang="en-US"/>
            <a:t>Offer performance bonuses to incentivize and retain talent.</a:t>
          </a:r>
        </a:p>
      </dgm:t>
    </dgm:pt>
    <dgm:pt modelId="{526A0602-E807-4EA1-8E97-C69DFA1B0F5C}" type="parTrans" cxnId="{99166432-D744-43BF-935A-BA6FA41D2A0B}">
      <dgm:prSet/>
      <dgm:spPr/>
      <dgm:t>
        <a:bodyPr/>
        <a:lstStyle/>
        <a:p>
          <a:endParaRPr lang="en-US"/>
        </a:p>
      </dgm:t>
    </dgm:pt>
    <dgm:pt modelId="{D9E706E1-6185-4ABF-9F91-A1E236C572AF}" type="sibTrans" cxnId="{99166432-D744-43BF-935A-BA6FA41D2A0B}">
      <dgm:prSet/>
      <dgm:spPr/>
      <dgm:t>
        <a:bodyPr/>
        <a:lstStyle/>
        <a:p>
          <a:endParaRPr lang="en-US"/>
        </a:p>
      </dgm:t>
    </dgm:pt>
    <dgm:pt modelId="{D4D2387F-6824-4263-90F8-9C6FB80ABFF8}">
      <dgm:prSet/>
      <dgm:spPr/>
      <dgm:t>
        <a:bodyPr/>
        <a:lstStyle/>
        <a:p>
          <a:r>
            <a:rPr lang="en-US"/>
            <a:t>Implement</a:t>
          </a:r>
        </a:p>
      </dgm:t>
    </dgm:pt>
    <dgm:pt modelId="{6701EFEC-DC26-40F8-903D-86BE632843CC}" type="parTrans" cxnId="{2C3C834C-C223-46F8-A39B-D2FD30268EB7}">
      <dgm:prSet/>
      <dgm:spPr/>
      <dgm:t>
        <a:bodyPr/>
        <a:lstStyle/>
        <a:p>
          <a:endParaRPr lang="en-US"/>
        </a:p>
      </dgm:t>
    </dgm:pt>
    <dgm:pt modelId="{79FBD02C-D835-4A72-9891-F11C54319BBC}" type="sibTrans" cxnId="{2C3C834C-C223-46F8-A39B-D2FD30268EB7}">
      <dgm:prSet/>
      <dgm:spPr/>
      <dgm:t>
        <a:bodyPr/>
        <a:lstStyle/>
        <a:p>
          <a:endParaRPr lang="en-US"/>
        </a:p>
      </dgm:t>
    </dgm:pt>
    <dgm:pt modelId="{8D49BDB8-31C2-47CC-B5FD-3D684880A3C6}">
      <dgm:prSet/>
      <dgm:spPr/>
      <dgm:t>
        <a:bodyPr/>
        <a:lstStyle/>
        <a:p>
          <a:r>
            <a:rPr lang="en-US"/>
            <a:t>Implement engagement programs to boost morale and improve retention. </a:t>
          </a:r>
        </a:p>
      </dgm:t>
    </dgm:pt>
    <dgm:pt modelId="{01EC38CD-EFC5-4B57-909D-4062F83E571C}" type="parTrans" cxnId="{6F7B297A-852E-4978-BBF1-494D14D58A62}">
      <dgm:prSet/>
      <dgm:spPr/>
      <dgm:t>
        <a:bodyPr/>
        <a:lstStyle/>
        <a:p>
          <a:endParaRPr lang="en-US"/>
        </a:p>
      </dgm:t>
    </dgm:pt>
    <dgm:pt modelId="{20BC2FA1-9648-4D82-9A82-9E3171CFFFB2}" type="sibTrans" cxnId="{6F7B297A-852E-4978-BBF1-494D14D58A62}">
      <dgm:prSet/>
      <dgm:spPr/>
      <dgm:t>
        <a:bodyPr/>
        <a:lstStyle/>
        <a:p>
          <a:endParaRPr lang="en-US"/>
        </a:p>
      </dgm:t>
    </dgm:pt>
    <dgm:pt modelId="{4FF35DD5-E7BF-4190-879C-D9119E34F6FD}" type="pres">
      <dgm:prSet presAssocID="{99432C6B-CCD5-45B3-B6B9-79C5F121D842}" presName="Name0" presStyleCnt="0">
        <dgm:presLayoutVars>
          <dgm:dir/>
          <dgm:animLvl val="lvl"/>
          <dgm:resizeHandles val="exact"/>
        </dgm:presLayoutVars>
      </dgm:prSet>
      <dgm:spPr/>
    </dgm:pt>
    <dgm:pt modelId="{BC72DB63-FCD3-4952-85BE-ADE7652BBDA5}" type="pres">
      <dgm:prSet presAssocID="{B6002C97-5579-4BAE-9D88-656366877782}" presName="composite" presStyleCnt="0"/>
      <dgm:spPr/>
    </dgm:pt>
    <dgm:pt modelId="{6DCEE362-E0C0-4DCE-B0FC-1395FB6043C3}" type="pres">
      <dgm:prSet presAssocID="{B6002C97-5579-4BAE-9D88-656366877782}" presName="parTx" presStyleLbl="alignNode1" presStyleIdx="0" presStyleCnt="4">
        <dgm:presLayoutVars>
          <dgm:chMax val="0"/>
          <dgm:chPref val="0"/>
        </dgm:presLayoutVars>
      </dgm:prSet>
      <dgm:spPr/>
    </dgm:pt>
    <dgm:pt modelId="{6B6DCD00-2965-410A-A42D-13C19690A8D7}" type="pres">
      <dgm:prSet presAssocID="{B6002C97-5579-4BAE-9D88-656366877782}" presName="desTx" presStyleLbl="alignAccFollowNode1" presStyleIdx="0" presStyleCnt="4">
        <dgm:presLayoutVars/>
      </dgm:prSet>
      <dgm:spPr/>
    </dgm:pt>
    <dgm:pt modelId="{B24E6285-6E2A-41D2-A158-7941CC425E91}" type="pres">
      <dgm:prSet presAssocID="{1675C931-4ABB-40AA-BF25-544132B09B73}" presName="space" presStyleCnt="0"/>
      <dgm:spPr/>
    </dgm:pt>
    <dgm:pt modelId="{C1C0A766-238B-4D17-B0B6-C1C23CE86E9E}" type="pres">
      <dgm:prSet presAssocID="{ACBF8167-D498-432B-B95E-0FE483D410FB}" presName="composite" presStyleCnt="0"/>
      <dgm:spPr/>
    </dgm:pt>
    <dgm:pt modelId="{22DD0960-B2B7-453A-A52A-E4E96C6B7180}" type="pres">
      <dgm:prSet presAssocID="{ACBF8167-D498-432B-B95E-0FE483D410FB}" presName="parTx" presStyleLbl="alignNode1" presStyleIdx="1" presStyleCnt="4">
        <dgm:presLayoutVars>
          <dgm:chMax val="0"/>
          <dgm:chPref val="0"/>
        </dgm:presLayoutVars>
      </dgm:prSet>
      <dgm:spPr/>
    </dgm:pt>
    <dgm:pt modelId="{DA5600C7-62A8-4E23-BBB3-F480D05C8D3C}" type="pres">
      <dgm:prSet presAssocID="{ACBF8167-D498-432B-B95E-0FE483D410FB}" presName="desTx" presStyleLbl="alignAccFollowNode1" presStyleIdx="1" presStyleCnt="4">
        <dgm:presLayoutVars/>
      </dgm:prSet>
      <dgm:spPr/>
    </dgm:pt>
    <dgm:pt modelId="{52FEC817-D5D1-4FCE-A843-4E55AF5AAE30}" type="pres">
      <dgm:prSet presAssocID="{309CBEE4-5B90-4C3F-AE79-0933D5CE01D7}" presName="space" presStyleCnt="0"/>
      <dgm:spPr/>
    </dgm:pt>
    <dgm:pt modelId="{F801A432-E713-4B36-9D11-8B0BB635B6D8}" type="pres">
      <dgm:prSet presAssocID="{10F99D10-6BEC-45B3-A0A4-8353B1576D25}" presName="composite" presStyleCnt="0"/>
      <dgm:spPr/>
    </dgm:pt>
    <dgm:pt modelId="{F63DD2D0-29E9-43F8-BB14-7B4212263D45}" type="pres">
      <dgm:prSet presAssocID="{10F99D10-6BEC-45B3-A0A4-8353B1576D25}" presName="parTx" presStyleLbl="alignNode1" presStyleIdx="2" presStyleCnt="4">
        <dgm:presLayoutVars>
          <dgm:chMax val="0"/>
          <dgm:chPref val="0"/>
        </dgm:presLayoutVars>
      </dgm:prSet>
      <dgm:spPr/>
    </dgm:pt>
    <dgm:pt modelId="{DC61DC66-320E-463A-BEB4-EE30D2BC853D}" type="pres">
      <dgm:prSet presAssocID="{10F99D10-6BEC-45B3-A0A4-8353B1576D25}" presName="desTx" presStyleLbl="alignAccFollowNode1" presStyleIdx="2" presStyleCnt="4">
        <dgm:presLayoutVars/>
      </dgm:prSet>
      <dgm:spPr/>
    </dgm:pt>
    <dgm:pt modelId="{9890558E-B521-43DB-993C-C67B8DD1944D}" type="pres">
      <dgm:prSet presAssocID="{EB67D819-72C2-4859-B6F6-988FE9C6EFA6}" presName="space" presStyleCnt="0"/>
      <dgm:spPr/>
    </dgm:pt>
    <dgm:pt modelId="{FBCF036E-0F65-4F1B-BC94-42D8284FF29C}" type="pres">
      <dgm:prSet presAssocID="{D4D2387F-6824-4263-90F8-9C6FB80ABFF8}" presName="composite" presStyleCnt="0"/>
      <dgm:spPr/>
    </dgm:pt>
    <dgm:pt modelId="{71214D52-9288-4EB0-8AA5-DEA64D9E9A1C}" type="pres">
      <dgm:prSet presAssocID="{D4D2387F-6824-4263-90F8-9C6FB80ABFF8}" presName="parTx" presStyleLbl="alignNode1" presStyleIdx="3" presStyleCnt="4">
        <dgm:presLayoutVars>
          <dgm:chMax val="0"/>
          <dgm:chPref val="0"/>
        </dgm:presLayoutVars>
      </dgm:prSet>
      <dgm:spPr/>
    </dgm:pt>
    <dgm:pt modelId="{A3C9FBB4-E958-4403-913F-0FFC7043F0EC}" type="pres">
      <dgm:prSet presAssocID="{D4D2387F-6824-4263-90F8-9C6FB80ABFF8}" presName="desTx" presStyleLbl="alignAccFollowNode1" presStyleIdx="3" presStyleCnt="4">
        <dgm:presLayoutVars/>
      </dgm:prSet>
      <dgm:spPr/>
    </dgm:pt>
  </dgm:ptLst>
  <dgm:cxnLst>
    <dgm:cxn modelId="{DFD61C19-4925-4F8F-BAB6-9E825AF3124C}" srcId="{99432C6B-CCD5-45B3-B6B9-79C5F121D842}" destId="{10F99D10-6BEC-45B3-A0A4-8353B1576D25}" srcOrd="2" destOrd="0" parTransId="{438DA44E-92A9-4826-AD79-ACB95D39BBC1}" sibTransId="{EB67D819-72C2-4859-B6F6-988FE9C6EFA6}"/>
    <dgm:cxn modelId="{B1C0B41F-E36F-4F9B-AF46-8612FF3237AE}" type="presOf" srcId="{134013D9-52B7-4CF3-98D3-F503FEB3B9DD}" destId="{DC61DC66-320E-463A-BEB4-EE30D2BC853D}" srcOrd="0" destOrd="0" presId="urn:microsoft.com/office/officeart/2016/7/layout/HorizontalActionList"/>
    <dgm:cxn modelId="{E5658520-2BB6-4D0B-B4FC-8B474FA8C79C}" type="presOf" srcId="{ACBF8167-D498-432B-B95E-0FE483D410FB}" destId="{22DD0960-B2B7-453A-A52A-E4E96C6B7180}" srcOrd="0" destOrd="0" presId="urn:microsoft.com/office/officeart/2016/7/layout/HorizontalActionList"/>
    <dgm:cxn modelId="{BD7C0427-7557-4E15-90D3-962F3BE02B68}" type="presOf" srcId="{10F99D10-6BEC-45B3-A0A4-8353B1576D25}" destId="{F63DD2D0-29E9-43F8-BB14-7B4212263D45}" srcOrd="0" destOrd="0" presId="urn:microsoft.com/office/officeart/2016/7/layout/HorizontalActionList"/>
    <dgm:cxn modelId="{99166432-D744-43BF-935A-BA6FA41D2A0B}" srcId="{10F99D10-6BEC-45B3-A0A4-8353B1576D25}" destId="{134013D9-52B7-4CF3-98D3-F503FEB3B9DD}" srcOrd="0" destOrd="0" parTransId="{526A0602-E807-4EA1-8E97-C69DFA1B0F5C}" sibTransId="{D9E706E1-6185-4ABF-9F91-A1E236C572AF}"/>
    <dgm:cxn modelId="{0B21CD38-DA9F-4C8E-BD26-24F7E032FEB3}" type="presOf" srcId="{99432C6B-CCD5-45B3-B6B9-79C5F121D842}" destId="{4FF35DD5-E7BF-4190-879C-D9119E34F6FD}" srcOrd="0" destOrd="0" presId="urn:microsoft.com/office/officeart/2016/7/layout/HorizontalActionList"/>
    <dgm:cxn modelId="{5704AE63-F1B7-441C-9E97-1FE90703DD05}" type="presOf" srcId="{B6002C97-5579-4BAE-9D88-656366877782}" destId="{6DCEE362-E0C0-4DCE-B0FC-1395FB6043C3}" srcOrd="0" destOrd="0" presId="urn:microsoft.com/office/officeart/2016/7/layout/HorizontalActionList"/>
    <dgm:cxn modelId="{2C3C834C-C223-46F8-A39B-D2FD30268EB7}" srcId="{99432C6B-CCD5-45B3-B6B9-79C5F121D842}" destId="{D4D2387F-6824-4263-90F8-9C6FB80ABFF8}" srcOrd="3" destOrd="0" parTransId="{6701EFEC-DC26-40F8-903D-86BE632843CC}" sibTransId="{79FBD02C-D835-4A72-9891-F11C54319BBC}"/>
    <dgm:cxn modelId="{89539855-9DE0-40AD-BD02-C56C8902CA45}" type="presOf" srcId="{D4D2387F-6824-4263-90F8-9C6FB80ABFF8}" destId="{71214D52-9288-4EB0-8AA5-DEA64D9E9A1C}" srcOrd="0" destOrd="0" presId="urn:microsoft.com/office/officeart/2016/7/layout/HorizontalActionList"/>
    <dgm:cxn modelId="{EB631B76-4024-45CA-B72B-BAFAF00F533C}" type="presOf" srcId="{8D49BDB8-31C2-47CC-B5FD-3D684880A3C6}" destId="{A3C9FBB4-E958-4403-913F-0FFC7043F0EC}" srcOrd="0" destOrd="0" presId="urn:microsoft.com/office/officeart/2016/7/layout/HorizontalActionList"/>
    <dgm:cxn modelId="{0E5DD979-F9BD-4CAB-973A-56425CF29A7A}" type="presOf" srcId="{9740C144-7AFC-471D-972B-03E75BFF94AD}" destId="{6B6DCD00-2965-410A-A42D-13C19690A8D7}" srcOrd="0" destOrd="0" presId="urn:microsoft.com/office/officeart/2016/7/layout/HorizontalActionList"/>
    <dgm:cxn modelId="{6F7B297A-852E-4978-BBF1-494D14D58A62}" srcId="{D4D2387F-6824-4263-90F8-9C6FB80ABFF8}" destId="{8D49BDB8-31C2-47CC-B5FD-3D684880A3C6}" srcOrd="0" destOrd="0" parTransId="{01EC38CD-EFC5-4B57-909D-4062F83E571C}" sibTransId="{20BC2FA1-9648-4D82-9A82-9E3171CFFFB2}"/>
    <dgm:cxn modelId="{39D2E0A9-7091-450E-9FF5-4208A7B8CFD2}" srcId="{ACBF8167-D498-432B-B95E-0FE483D410FB}" destId="{94164515-8CE0-4209-96F5-8789B3210BA8}" srcOrd="0" destOrd="0" parTransId="{EEF42B76-2742-44AA-87A3-CB92A2E50D69}" sibTransId="{A2DF8A78-B1C5-438C-8BDF-5A6DBCC69ADD}"/>
    <dgm:cxn modelId="{66C30CC5-9DC4-4FDA-97FC-7A18419661D4}" srcId="{B6002C97-5579-4BAE-9D88-656366877782}" destId="{9740C144-7AFC-471D-972B-03E75BFF94AD}" srcOrd="0" destOrd="0" parTransId="{A07F381A-8187-47C1-AE00-6B3725AC7A40}" sibTransId="{729F94DD-F6A4-4E2A-A938-91A70AEF8D31}"/>
    <dgm:cxn modelId="{F42480C5-33B4-4AC4-A62E-9990CDE24AD5}" srcId="{99432C6B-CCD5-45B3-B6B9-79C5F121D842}" destId="{B6002C97-5579-4BAE-9D88-656366877782}" srcOrd="0" destOrd="0" parTransId="{29F3F5B5-AB8E-4EB4-9047-24868A6F8BD4}" sibTransId="{1675C931-4ABB-40AA-BF25-544132B09B73}"/>
    <dgm:cxn modelId="{BC23F6D1-AB32-42F7-B095-397DBA332CB3}" srcId="{99432C6B-CCD5-45B3-B6B9-79C5F121D842}" destId="{ACBF8167-D498-432B-B95E-0FE483D410FB}" srcOrd="1" destOrd="0" parTransId="{E1D06B53-6AAE-43DF-B7C5-7D221B56121F}" sibTransId="{309CBEE4-5B90-4C3F-AE79-0933D5CE01D7}"/>
    <dgm:cxn modelId="{4427E6D2-6A09-4DEC-BA47-D681A18B38B1}" type="presOf" srcId="{94164515-8CE0-4209-96F5-8789B3210BA8}" destId="{DA5600C7-62A8-4E23-BBB3-F480D05C8D3C}" srcOrd="0" destOrd="0" presId="urn:microsoft.com/office/officeart/2016/7/layout/HorizontalActionList"/>
    <dgm:cxn modelId="{8B146EDE-1484-4C55-B31F-B936FCC81738}" type="presParOf" srcId="{4FF35DD5-E7BF-4190-879C-D9119E34F6FD}" destId="{BC72DB63-FCD3-4952-85BE-ADE7652BBDA5}" srcOrd="0" destOrd="0" presId="urn:microsoft.com/office/officeart/2016/7/layout/HorizontalActionList"/>
    <dgm:cxn modelId="{079519AA-C083-4099-BAB5-29E1EB43A16E}" type="presParOf" srcId="{BC72DB63-FCD3-4952-85BE-ADE7652BBDA5}" destId="{6DCEE362-E0C0-4DCE-B0FC-1395FB6043C3}" srcOrd="0" destOrd="0" presId="urn:microsoft.com/office/officeart/2016/7/layout/HorizontalActionList"/>
    <dgm:cxn modelId="{7112CB8B-8426-470D-BDF3-522AB2265172}" type="presParOf" srcId="{BC72DB63-FCD3-4952-85BE-ADE7652BBDA5}" destId="{6B6DCD00-2965-410A-A42D-13C19690A8D7}" srcOrd="1" destOrd="0" presId="urn:microsoft.com/office/officeart/2016/7/layout/HorizontalActionList"/>
    <dgm:cxn modelId="{D7F38A5B-BD86-40F6-898D-CC361A37BBC7}" type="presParOf" srcId="{4FF35DD5-E7BF-4190-879C-D9119E34F6FD}" destId="{B24E6285-6E2A-41D2-A158-7941CC425E91}" srcOrd="1" destOrd="0" presId="urn:microsoft.com/office/officeart/2016/7/layout/HorizontalActionList"/>
    <dgm:cxn modelId="{6905C694-5C01-4848-809E-A4B082DA995C}" type="presParOf" srcId="{4FF35DD5-E7BF-4190-879C-D9119E34F6FD}" destId="{C1C0A766-238B-4D17-B0B6-C1C23CE86E9E}" srcOrd="2" destOrd="0" presId="urn:microsoft.com/office/officeart/2016/7/layout/HorizontalActionList"/>
    <dgm:cxn modelId="{69E0FB5B-6EBE-4972-91BD-6ACD230562EE}" type="presParOf" srcId="{C1C0A766-238B-4D17-B0B6-C1C23CE86E9E}" destId="{22DD0960-B2B7-453A-A52A-E4E96C6B7180}" srcOrd="0" destOrd="0" presId="urn:microsoft.com/office/officeart/2016/7/layout/HorizontalActionList"/>
    <dgm:cxn modelId="{3A74ABB2-3192-4EDC-9758-3B5B91D7A331}" type="presParOf" srcId="{C1C0A766-238B-4D17-B0B6-C1C23CE86E9E}" destId="{DA5600C7-62A8-4E23-BBB3-F480D05C8D3C}" srcOrd="1" destOrd="0" presId="urn:microsoft.com/office/officeart/2016/7/layout/HorizontalActionList"/>
    <dgm:cxn modelId="{0DAC81BA-7447-443C-A23D-A627DF056B37}" type="presParOf" srcId="{4FF35DD5-E7BF-4190-879C-D9119E34F6FD}" destId="{52FEC817-D5D1-4FCE-A843-4E55AF5AAE30}" srcOrd="3" destOrd="0" presId="urn:microsoft.com/office/officeart/2016/7/layout/HorizontalActionList"/>
    <dgm:cxn modelId="{21B76461-60C3-48AA-B5E7-BF272A08ED35}" type="presParOf" srcId="{4FF35DD5-E7BF-4190-879C-D9119E34F6FD}" destId="{F801A432-E713-4B36-9D11-8B0BB635B6D8}" srcOrd="4" destOrd="0" presId="urn:microsoft.com/office/officeart/2016/7/layout/HorizontalActionList"/>
    <dgm:cxn modelId="{01FA93A7-D684-41F6-A711-5E45474E8FAF}" type="presParOf" srcId="{F801A432-E713-4B36-9D11-8B0BB635B6D8}" destId="{F63DD2D0-29E9-43F8-BB14-7B4212263D45}" srcOrd="0" destOrd="0" presId="urn:microsoft.com/office/officeart/2016/7/layout/HorizontalActionList"/>
    <dgm:cxn modelId="{79597689-98B2-41CC-B04F-150E2F657AE9}" type="presParOf" srcId="{F801A432-E713-4B36-9D11-8B0BB635B6D8}" destId="{DC61DC66-320E-463A-BEB4-EE30D2BC853D}" srcOrd="1" destOrd="0" presId="urn:microsoft.com/office/officeart/2016/7/layout/HorizontalActionList"/>
    <dgm:cxn modelId="{7814F77F-3979-4422-8FA6-67DFA253AE08}" type="presParOf" srcId="{4FF35DD5-E7BF-4190-879C-D9119E34F6FD}" destId="{9890558E-B521-43DB-993C-C67B8DD1944D}" srcOrd="5" destOrd="0" presId="urn:microsoft.com/office/officeart/2016/7/layout/HorizontalActionList"/>
    <dgm:cxn modelId="{DC215A35-112C-4C41-9C2E-7E6779FD27A2}" type="presParOf" srcId="{4FF35DD5-E7BF-4190-879C-D9119E34F6FD}" destId="{FBCF036E-0F65-4F1B-BC94-42D8284FF29C}" srcOrd="6" destOrd="0" presId="urn:microsoft.com/office/officeart/2016/7/layout/HorizontalActionList"/>
    <dgm:cxn modelId="{D32A8916-8329-4922-A027-A846D70433B8}" type="presParOf" srcId="{FBCF036E-0F65-4F1B-BC94-42D8284FF29C}" destId="{71214D52-9288-4EB0-8AA5-DEA64D9E9A1C}" srcOrd="0" destOrd="0" presId="urn:microsoft.com/office/officeart/2016/7/layout/HorizontalActionList"/>
    <dgm:cxn modelId="{62D315D8-A118-48EF-BA9D-BE1A2519FB25}" type="presParOf" srcId="{FBCF036E-0F65-4F1B-BC94-42D8284FF29C}" destId="{A3C9FBB4-E958-4403-913F-0FFC7043F0EC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5CA5EA-3F11-45F8-B0B6-8AD22CB62405}" type="doc">
      <dgm:prSet loTypeId="urn:microsoft.com/office/officeart/2005/8/layout/vProcess5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494B03F-822A-45B3-B1E9-AF7A111F99E9}">
      <dgm:prSet custT="1"/>
      <dgm:spPr/>
      <dgm:t>
        <a:bodyPr/>
        <a:lstStyle/>
        <a:p>
          <a:r>
            <a:rPr lang="en-US" sz="3000" b="1" dirty="0"/>
            <a:t>Flexible Work Options</a:t>
          </a:r>
          <a:br>
            <a:rPr lang="en-US" sz="3400" dirty="0"/>
          </a:br>
          <a:endParaRPr lang="en-US" sz="3400" dirty="0"/>
        </a:p>
      </dgm:t>
    </dgm:pt>
    <dgm:pt modelId="{7DB07C01-C82C-4F19-A63F-5B41AF936A49}" type="parTrans" cxnId="{F21FADE4-BC68-4DB1-8E67-DCBEB873ED45}">
      <dgm:prSet/>
      <dgm:spPr/>
      <dgm:t>
        <a:bodyPr/>
        <a:lstStyle/>
        <a:p>
          <a:endParaRPr lang="en-US"/>
        </a:p>
      </dgm:t>
    </dgm:pt>
    <dgm:pt modelId="{98E4079C-EF95-4CD4-915A-A0EC5FB7DB48}" type="sibTrans" cxnId="{F21FADE4-BC68-4DB1-8E67-DCBEB873ED45}">
      <dgm:prSet/>
      <dgm:spPr/>
      <dgm:t>
        <a:bodyPr/>
        <a:lstStyle/>
        <a:p>
          <a:endParaRPr lang="en-US"/>
        </a:p>
      </dgm:t>
    </dgm:pt>
    <dgm:pt modelId="{78C95409-8628-4F50-A230-36F21D6D897A}">
      <dgm:prSet custT="1"/>
      <dgm:spPr/>
      <dgm:t>
        <a:bodyPr/>
        <a:lstStyle/>
        <a:p>
          <a:r>
            <a:rPr lang="en-US" sz="3000" b="1" dirty="0"/>
            <a:t>Targeted Retention Programs</a:t>
          </a:r>
          <a:br>
            <a:rPr lang="en-US" sz="3400" dirty="0"/>
          </a:br>
          <a:endParaRPr lang="en-US" sz="3400" dirty="0"/>
        </a:p>
      </dgm:t>
    </dgm:pt>
    <dgm:pt modelId="{FAD750B6-1346-4504-9C62-198196B66B60}" type="parTrans" cxnId="{A5216007-0016-4EAA-B558-3A1B3EE570FA}">
      <dgm:prSet/>
      <dgm:spPr/>
      <dgm:t>
        <a:bodyPr/>
        <a:lstStyle/>
        <a:p>
          <a:endParaRPr lang="en-US"/>
        </a:p>
      </dgm:t>
    </dgm:pt>
    <dgm:pt modelId="{AC0799FE-0076-4E1A-AB0D-9D8EFF4BF3A0}" type="sibTrans" cxnId="{A5216007-0016-4EAA-B558-3A1B3EE570FA}">
      <dgm:prSet/>
      <dgm:spPr/>
      <dgm:t>
        <a:bodyPr/>
        <a:lstStyle/>
        <a:p>
          <a:endParaRPr lang="en-US"/>
        </a:p>
      </dgm:t>
    </dgm:pt>
    <dgm:pt modelId="{81BE0995-778D-4FC5-B9E9-ACDF6A4A1F97}">
      <dgm:prSet custT="1"/>
      <dgm:spPr/>
      <dgm:t>
        <a:bodyPr/>
        <a:lstStyle/>
        <a:p>
          <a:r>
            <a:rPr lang="en-US" sz="3000" b="1" dirty="0"/>
            <a:t>Enhanced Benefits for Commuters</a:t>
          </a:r>
          <a:br>
            <a:rPr lang="en-US" sz="3000" dirty="0"/>
          </a:br>
          <a:endParaRPr lang="en-US" sz="3000" dirty="0"/>
        </a:p>
      </dgm:t>
    </dgm:pt>
    <dgm:pt modelId="{FF5AC5D2-8E34-4964-9971-927A9CC01B78}" type="parTrans" cxnId="{6519BF56-AFAE-469C-943A-3BA8A5CE9AD2}">
      <dgm:prSet/>
      <dgm:spPr/>
      <dgm:t>
        <a:bodyPr/>
        <a:lstStyle/>
        <a:p>
          <a:endParaRPr lang="en-US"/>
        </a:p>
      </dgm:t>
    </dgm:pt>
    <dgm:pt modelId="{4CDB1E98-7845-4C27-8494-609E7651F953}" type="sibTrans" cxnId="{6519BF56-AFAE-469C-943A-3BA8A5CE9AD2}">
      <dgm:prSet/>
      <dgm:spPr/>
      <dgm:t>
        <a:bodyPr/>
        <a:lstStyle/>
        <a:p>
          <a:endParaRPr lang="en-US"/>
        </a:p>
      </dgm:t>
    </dgm:pt>
    <dgm:pt modelId="{9BFBAF1D-A188-4C80-AC99-3E0210661938}" type="pres">
      <dgm:prSet presAssocID="{305CA5EA-3F11-45F8-B0B6-8AD22CB62405}" presName="outerComposite" presStyleCnt="0">
        <dgm:presLayoutVars>
          <dgm:chMax val="5"/>
          <dgm:dir/>
          <dgm:resizeHandles val="exact"/>
        </dgm:presLayoutVars>
      </dgm:prSet>
      <dgm:spPr/>
    </dgm:pt>
    <dgm:pt modelId="{6C5A9B04-5B88-46E4-B283-5AC83DDFF491}" type="pres">
      <dgm:prSet presAssocID="{305CA5EA-3F11-45F8-B0B6-8AD22CB62405}" presName="dummyMaxCanvas" presStyleCnt="0">
        <dgm:presLayoutVars/>
      </dgm:prSet>
      <dgm:spPr/>
    </dgm:pt>
    <dgm:pt modelId="{36453E18-42E0-43CE-9F52-C6CE0DE937CB}" type="pres">
      <dgm:prSet presAssocID="{305CA5EA-3F11-45F8-B0B6-8AD22CB62405}" presName="ThreeNodes_1" presStyleLbl="node1" presStyleIdx="0" presStyleCnt="3">
        <dgm:presLayoutVars>
          <dgm:bulletEnabled val="1"/>
        </dgm:presLayoutVars>
      </dgm:prSet>
      <dgm:spPr/>
    </dgm:pt>
    <dgm:pt modelId="{AF57F72A-0520-4B46-9B26-DCE0AF0C5F0A}" type="pres">
      <dgm:prSet presAssocID="{305CA5EA-3F11-45F8-B0B6-8AD22CB62405}" presName="ThreeNodes_2" presStyleLbl="node1" presStyleIdx="1" presStyleCnt="3">
        <dgm:presLayoutVars>
          <dgm:bulletEnabled val="1"/>
        </dgm:presLayoutVars>
      </dgm:prSet>
      <dgm:spPr/>
    </dgm:pt>
    <dgm:pt modelId="{725094E6-36B4-4CBC-9705-4B07E9AD5C64}" type="pres">
      <dgm:prSet presAssocID="{305CA5EA-3F11-45F8-B0B6-8AD22CB62405}" presName="ThreeNodes_3" presStyleLbl="node1" presStyleIdx="2" presStyleCnt="3">
        <dgm:presLayoutVars>
          <dgm:bulletEnabled val="1"/>
        </dgm:presLayoutVars>
      </dgm:prSet>
      <dgm:spPr/>
    </dgm:pt>
    <dgm:pt modelId="{67E894F3-1F52-4B93-9021-3C625E58A20C}" type="pres">
      <dgm:prSet presAssocID="{305CA5EA-3F11-45F8-B0B6-8AD22CB62405}" presName="ThreeConn_1-2" presStyleLbl="fgAccFollowNode1" presStyleIdx="0" presStyleCnt="2">
        <dgm:presLayoutVars>
          <dgm:bulletEnabled val="1"/>
        </dgm:presLayoutVars>
      </dgm:prSet>
      <dgm:spPr/>
    </dgm:pt>
    <dgm:pt modelId="{9C12CE69-DCE3-4410-AF2C-28FC1019CDBD}" type="pres">
      <dgm:prSet presAssocID="{305CA5EA-3F11-45F8-B0B6-8AD22CB62405}" presName="ThreeConn_2-3" presStyleLbl="fgAccFollowNode1" presStyleIdx="1" presStyleCnt="2">
        <dgm:presLayoutVars>
          <dgm:bulletEnabled val="1"/>
        </dgm:presLayoutVars>
      </dgm:prSet>
      <dgm:spPr/>
    </dgm:pt>
    <dgm:pt modelId="{B1E238B1-1F77-4F0C-B2C2-1EED0D3FC986}" type="pres">
      <dgm:prSet presAssocID="{305CA5EA-3F11-45F8-B0B6-8AD22CB62405}" presName="ThreeNodes_1_text" presStyleLbl="node1" presStyleIdx="2" presStyleCnt="3">
        <dgm:presLayoutVars>
          <dgm:bulletEnabled val="1"/>
        </dgm:presLayoutVars>
      </dgm:prSet>
      <dgm:spPr/>
    </dgm:pt>
    <dgm:pt modelId="{17B0CF15-AFD4-4D7B-A8C6-C4571D6AD4F1}" type="pres">
      <dgm:prSet presAssocID="{305CA5EA-3F11-45F8-B0B6-8AD22CB62405}" presName="ThreeNodes_2_text" presStyleLbl="node1" presStyleIdx="2" presStyleCnt="3">
        <dgm:presLayoutVars>
          <dgm:bulletEnabled val="1"/>
        </dgm:presLayoutVars>
      </dgm:prSet>
      <dgm:spPr/>
    </dgm:pt>
    <dgm:pt modelId="{FD857813-86A4-4216-ACBA-9A1970EB5C03}" type="pres">
      <dgm:prSet presAssocID="{305CA5EA-3F11-45F8-B0B6-8AD22CB6240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D876A02-5170-4E9C-87B5-B9F18B2AE14D}" type="presOf" srcId="{305CA5EA-3F11-45F8-B0B6-8AD22CB62405}" destId="{9BFBAF1D-A188-4C80-AC99-3E0210661938}" srcOrd="0" destOrd="0" presId="urn:microsoft.com/office/officeart/2005/8/layout/vProcess5"/>
    <dgm:cxn modelId="{A5216007-0016-4EAA-B558-3A1B3EE570FA}" srcId="{305CA5EA-3F11-45F8-B0B6-8AD22CB62405}" destId="{78C95409-8628-4F50-A230-36F21D6D897A}" srcOrd="1" destOrd="0" parTransId="{FAD750B6-1346-4504-9C62-198196B66B60}" sibTransId="{AC0799FE-0076-4E1A-AB0D-9D8EFF4BF3A0}"/>
    <dgm:cxn modelId="{925A306C-37AA-4857-96CD-3BA6AAF84550}" type="presOf" srcId="{81BE0995-778D-4FC5-B9E9-ACDF6A4A1F97}" destId="{725094E6-36B4-4CBC-9705-4B07E9AD5C64}" srcOrd="0" destOrd="0" presId="urn:microsoft.com/office/officeart/2005/8/layout/vProcess5"/>
    <dgm:cxn modelId="{ED628D76-D69D-4441-8183-8642624B164E}" type="presOf" srcId="{81BE0995-778D-4FC5-B9E9-ACDF6A4A1F97}" destId="{FD857813-86A4-4216-ACBA-9A1970EB5C03}" srcOrd="1" destOrd="0" presId="urn:microsoft.com/office/officeart/2005/8/layout/vProcess5"/>
    <dgm:cxn modelId="{6519BF56-AFAE-469C-943A-3BA8A5CE9AD2}" srcId="{305CA5EA-3F11-45F8-B0B6-8AD22CB62405}" destId="{81BE0995-778D-4FC5-B9E9-ACDF6A4A1F97}" srcOrd="2" destOrd="0" parTransId="{FF5AC5D2-8E34-4964-9971-927A9CC01B78}" sibTransId="{4CDB1E98-7845-4C27-8494-609E7651F953}"/>
    <dgm:cxn modelId="{3E13E48C-75FD-4580-98A5-EA2F3A6B0B21}" type="presOf" srcId="{F494B03F-822A-45B3-B1E9-AF7A111F99E9}" destId="{36453E18-42E0-43CE-9F52-C6CE0DE937CB}" srcOrd="0" destOrd="0" presId="urn:microsoft.com/office/officeart/2005/8/layout/vProcess5"/>
    <dgm:cxn modelId="{32C41F96-A9EB-490D-94E8-46BB5FF86037}" type="presOf" srcId="{AC0799FE-0076-4E1A-AB0D-9D8EFF4BF3A0}" destId="{9C12CE69-DCE3-4410-AF2C-28FC1019CDBD}" srcOrd="0" destOrd="0" presId="urn:microsoft.com/office/officeart/2005/8/layout/vProcess5"/>
    <dgm:cxn modelId="{1778C1A1-922F-4F7B-ADF1-1CDA6C0F3501}" type="presOf" srcId="{78C95409-8628-4F50-A230-36F21D6D897A}" destId="{17B0CF15-AFD4-4D7B-A8C6-C4571D6AD4F1}" srcOrd="1" destOrd="0" presId="urn:microsoft.com/office/officeart/2005/8/layout/vProcess5"/>
    <dgm:cxn modelId="{FEE89BC7-5874-4762-A148-86D53A8FE77D}" type="presOf" srcId="{F494B03F-822A-45B3-B1E9-AF7A111F99E9}" destId="{B1E238B1-1F77-4F0C-B2C2-1EED0D3FC986}" srcOrd="1" destOrd="0" presId="urn:microsoft.com/office/officeart/2005/8/layout/vProcess5"/>
    <dgm:cxn modelId="{8D8392E0-653A-4B23-B2D0-BA7369035E4E}" type="presOf" srcId="{98E4079C-EF95-4CD4-915A-A0EC5FB7DB48}" destId="{67E894F3-1F52-4B93-9021-3C625E58A20C}" srcOrd="0" destOrd="0" presId="urn:microsoft.com/office/officeart/2005/8/layout/vProcess5"/>
    <dgm:cxn modelId="{F21FADE4-BC68-4DB1-8E67-DCBEB873ED45}" srcId="{305CA5EA-3F11-45F8-B0B6-8AD22CB62405}" destId="{F494B03F-822A-45B3-B1E9-AF7A111F99E9}" srcOrd="0" destOrd="0" parTransId="{7DB07C01-C82C-4F19-A63F-5B41AF936A49}" sibTransId="{98E4079C-EF95-4CD4-915A-A0EC5FB7DB48}"/>
    <dgm:cxn modelId="{2DA718E9-93DE-4B90-9F88-F18070144A74}" type="presOf" srcId="{78C95409-8628-4F50-A230-36F21D6D897A}" destId="{AF57F72A-0520-4B46-9B26-DCE0AF0C5F0A}" srcOrd="0" destOrd="0" presId="urn:microsoft.com/office/officeart/2005/8/layout/vProcess5"/>
    <dgm:cxn modelId="{EE4ED0BA-D58A-4B17-A45E-48BF03AE52DF}" type="presParOf" srcId="{9BFBAF1D-A188-4C80-AC99-3E0210661938}" destId="{6C5A9B04-5B88-46E4-B283-5AC83DDFF491}" srcOrd="0" destOrd="0" presId="urn:microsoft.com/office/officeart/2005/8/layout/vProcess5"/>
    <dgm:cxn modelId="{CB959310-242E-4BD5-9A62-D95E3BB701A3}" type="presParOf" srcId="{9BFBAF1D-A188-4C80-AC99-3E0210661938}" destId="{36453E18-42E0-43CE-9F52-C6CE0DE937CB}" srcOrd="1" destOrd="0" presId="urn:microsoft.com/office/officeart/2005/8/layout/vProcess5"/>
    <dgm:cxn modelId="{1B6313F7-1610-47F3-830D-8350CB13442D}" type="presParOf" srcId="{9BFBAF1D-A188-4C80-AC99-3E0210661938}" destId="{AF57F72A-0520-4B46-9B26-DCE0AF0C5F0A}" srcOrd="2" destOrd="0" presId="urn:microsoft.com/office/officeart/2005/8/layout/vProcess5"/>
    <dgm:cxn modelId="{FC9C2F9B-F56C-4B9E-AF2F-7C985391B0AD}" type="presParOf" srcId="{9BFBAF1D-A188-4C80-AC99-3E0210661938}" destId="{725094E6-36B4-4CBC-9705-4B07E9AD5C64}" srcOrd="3" destOrd="0" presId="urn:microsoft.com/office/officeart/2005/8/layout/vProcess5"/>
    <dgm:cxn modelId="{112D9727-ACCA-40B3-A033-530E31E6B9A6}" type="presParOf" srcId="{9BFBAF1D-A188-4C80-AC99-3E0210661938}" destId="{67E894F3-1F52-4B93-9021-3C625E58A20C}" srcOrd="4" destOrd="0" presId="urn:microsoft.com/office/officeart/2005/8/layout/vProcess5"/>
    <dgm:cxn modelId="{9CAD9579-572E-4DF6-BC2C-3684B7106CD6}" type="presParOf" srcId="{9BFBAF1D-A188-4C80-AC99-3E0210661938}" destId="{9C12CE69-DCE3-4410-AF2C-28FC1019CDBD}" srcOrd="5" destOrd="0" presId="urn:microsoft.com/office/officeart/2005/8/layout/vProcess5"/>
    <dgm:cxn modelId="{AAE3F9D1-094D-4916-8914-3843DBDA3915}" type="presParOf" srcId="{9BFBAF1D-A188-4C80-AC99-3E0210661938}" destId="{B1E238B1-1F77-4F0C-B2C2-1EED0D3FC986}" srcOrd="6" destOrd="0" presId="urn:microsoft.com/office/officeart/2005/8/layout/vProcess5"/>
    <dgm:cxn modelId="{60F614C8-7600-4DE1-8EA2-C0E8945A73CE}" type="presParOf" srcId="{9BFBAF1D-A188-4C80-AC99-3E0210661938}" destId="{17B0CF15-AFD4-4D7B-A8C6-C4571D6AD4F1}" srcOrd="7" destOrd="0" presId="urn:microsoft.com/office/officeart/2005/8/layout/vProcess5"/>
    <dgm:cxn modelId="{9F6914AC-D776-4C66-9CFF-EB96577292F6}" type="presParOf" srcId="{9BFBAF1D-A188-4C80-AC99-3E0210661938}" destId="{FD857813-86A4-4216-ACBA-9A1970EB5C0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A57038-EDD1-4911-8B70-2226068EF0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B67E441-1B03-4E33-BAC8-CD459946D7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Retain</a:t>
          </a:r>
        </a:p>
      </dgm:t>
    </dgm:pt>
    <dgm:pt modelId="{C31DBFCD-5412-4ECB-AF32-FDAA95A3BD88}" type="parTrans" cxnId="{6A5A4772-53EF-43A3-9B7E-9257208A31C6}">
      <dgm:prSet/>
      <dgm:spPr/>
      <dgm:t>
        <a:bodyPr/>
        <a:lstStyle/>
        <a:p>
          <a:endParaRPr lang="en-US"/>
        </a:p>
      </dgm:t>
    </dgm:pt>
    <dgm:pt modelId="{2547DA79-807D-4D2E-A6F8-F65AA5547364}" type="sibTrans" cxnId="{6A5A4772-53EF-43A3-9B7E-9257208A31C6}">
      <dgm:prSet/>
      <dgm:spPr/>
      <dgm:t>
        <a:bodyPr/>
        <a:lstStyle/>
        <a:p>
          <a:endParaRPr lang="en-US"/>
        </a:p>
      </dgm:t>
    </dgm:pt>
    <dgm:pt modelId="{EB950A03-6D60-416D-BCC4-9BA46F6458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Retain Contract Employees:</a:t>
          </a:r>
          <a:br>
            <a:rPr lang="en-US"/>
          </a:br>
          <a:r>
            <a:rPr lang="en-US"/>
            <a:t>Implement retention strategies specifically for contract workers.</a:t>
          </a:r>
        </a:p>
      </dgm:t>
    </dgm:pt>
    <dgm:pt modelId="{DB388844-E755-435A-8FDD-9C86D67D6BAE}" type="parTrans" cxnId="{D1B7F4A9-2D58-4072-8BAC-BFC389DE99C6}">
      <dgm:prSet/>
      <dgm:spPr/>
      <dgm:t>
        <a:bodyPr/>
        <a:lstStyle/>
        <a:p>
          <a:endParaRPr lang="en-US"/>
        </a:p>
      </dgm:t>
    </dgm:pt>
    <dgm:pt modelId="{2CF56955-0FD3-4F5B-ACA3-EA6AEB40243C}" type="sibTrans" cxnId="{D1B7F4A9-2D58-4072-8BAC-BFC389DE99C6}">
      <dgm:prSet/>
      <dgm:spPr/>
      <dgm:t>
        <a:bodyPr/>
        <a:lstStyle/>
        <a:p>
          <a:endParaRPr lang="en-US"/>
        </a:p>
      </dgm:t>
    </dgm:pt>
    <dgm:pt modelId="{38246E15-4A38-4AF5-973D-86E24CDD15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Reduce</a:t>
          </a:r>
        </a:p>
      </dgm:t>
    </dgm:pt>
    <dgm:pt modelId="{1F5D3D77-A162-4CA2-BE70-510EBEE52B8E}" type="parTrans" cxnId="{DFA11A65-D565-4D7D-8C85-6A17483976E4}">
      <dgm:prSet/>
      <dgm:spPr/>
      <dgm:t>
        <a:bodyPr/>
        <a:lstStyle/>
        <a:p>
          <a:endParaRPr lang="en-US"/>
        </a:p>
      </dgm:t>
    </dgm:pt>
    <dgm:pt modelId="{E39CD731-DB1C-4A08-9BB4-C3661CCDF13D}" type="sibTrans" cxnId="{DFA11A65-D565-4D7D-8C85-6A17483976E4}">
      <dgm:prSet/>
      <dgm:spPr/>
      <dgm:t>
        <a:bodyPr/>
        <a:lstStyle/>
        <a:p>
          <a:endParaRPr lang="en-US"/>
        </a:p>
      </dgm:t>
    </dgm:pt>
    <dgm:pt modelId="{1D4C8A0F-2541-4028-93FE-6AAA9A0C55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Reduce Overtime:</a:t>
          </a:r>
          <a:br>
            <a:rPr lang="en-US"/>
          </a:br>
          <a:r>
            <a:rPr lang="en-US"/>
            <a:t>Focus on work-life balance improvements to decrease burnout from excessive overtime.</a:t>
          </a:r>
        </a:p>
      </dgm:t>
    </dgm:pt>
    <dgm:pt modelId="{5AB3349B-F243-4354-8ABA-0CD0EAD25088}" type="parTrans" cxnId="{2C4F7CB5-69C7-49D2-83AB-313447831D18}">
      <dgm:prSet/>
      <dgm:spPr/>
      <dgm:t>
        <a:bodyPr/>
        <a:lstStyle/>
        <a:p>
          <a:endParaRPr lang="en-US"/>
        </a:p>
      </dgm:t>
    </dgm:pt>
    <dgm:pt modelId="{6371461D-0B3A-41E5-968C-6E27C8987080}" type="sibTrans" cxnId="{2C4F7CB5-69C7-49D2-83AB-313447831D18}">
      <dgm:prSet/>
      <dgm:spPr/>
      <dgm:t>
        <a:bodyPr/>
        <a:lstStyle/>
        <a:p>
          <a:endParaRPr lang="en-US"/>
        </a:p>
      </dgm:t>
    </dgm:pt>
    <dgm:pt modelId="{9FE689B0-01B5-401D-932E-D7C700ED92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Career</a:t>
          </a:r>
        </a:p>
      </dgm:t>
    </dgm:pt>
    <dgm:pt modelId="{B60A3638-51B1-46A6-B174-32E0A3470B36}" type="parTrans" cxnId="{BC761913-4375-4A74-965D-50E29E7951DC}">
      <dgm:prSet/>
      <dgm:spPr/>
      <dgm:t>
        <a:bodyPr/>
        <a:lstStyle/>
        <a:p>
          <a:endParaRPr lang="en-US"/>
        </a:p>
      </dgm:t>
    </dgm:pt>
    <dgm:pt modelId="{9CCF23FC-9F85-4C14-9797-5E2A7DD9C494}" type="sibTrans" cxnId="{BC761913-4375-4A74-965D-50E29E7951DC}">
      <dgm:prSet/>
      <dgm:spPr/>
      <dgm:t>
        <a:bodyPr/>
        <a:lstStyle/>
        <a:p>
          <a:endParaRPr lang="en-US"/>
        </a:p>
      </dgm:t>
    </dgm:pt>
    <dgm:pt modelId="{E14146FC-9E81-443E-96EC-F3CF9AC96F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Career Development Opportunities:</a:t>
          </a:r>
          <a:br>
            <a:rPr lang="en-US"/>
          </a:br>
          <a:r>
            <a:rPr lang="en-US"/>
            <a:t>Provide growth opportunities for long-tenured employees, especially in R&amp;D and Sales.</a:t>
          </a:r>
        </a:p>
      </dgm:t>
    </dgm:pt>
    <dgm:pt modelId="{82457AB5-427E-4C5B-917F-843B155D40A4}" type="parTrans" cxnId="{A732B20E-A1EC-4CB1-B578-B4EE184A8DF5}">
      <dgm:prSet/>
      <dgm:spPr/>
      <dgm:t>
        <a:bodyPr/>
        <a:lstStyle/>
        <a:p>
          <a:endParaRPr lang="en-US"/>
        </a:p>
      </dgm:t>
    </dgm:pt>
    <dgm:pt modelId="{8D290A57-4A2C-4457-A811-4C5C5AF8AD09}" type="sibTrans" cxnId="{A732B20E-A1EC-4CB1-B578-B4EE184A8DF5}">
      <dgm:prSet/>
      <dgm:spPr/>
      <dgm:t>
        <a:bodyPr/>
        <a:lstStyle/>
        <a:p>
          <a:endParaRPr lang="en-US"/>
        </a:p>
      </dgm:t>
    </dgm:pt>
    <dgm:pt modelId="{FB9A3791-56C4-4479-8E98-185B47309CB4}" type="pres">
      <dgm:prSet presAssocID="{1DA57038-EDD1-4911-8B70-2226068EF099}" presName="root" presStyleCnt="0">
        <dgm:presLayoutVars>
          <dgm:dir/>
          <dgm:resizeHandles val="exact"/>
        </dgm:presLayoutVars>
      </dgm:prSet>
      <dgm:spPr/>
    </dgm:pt>
    <dgm:pt modelId="{C46E2E5D-9B0E-4C42-B281-FEA3E5C8EE5F}" type="pres">
      <dgm:prSet presAssocID="{9B67E441-1B03-4E33-BAC8-CD459946D70D}" presName="compNode" presStyleCnt="0"/>
      <dgm:spPr/>
    </dgm:pt>
    <dgm:pt modelId="{59016A8F-9663-433C-BE5B-4D5B31699DA7}" type="pres">
      <dgm:prSet presAssocID="{9B67E441-1B03-4E33-BAC8-CD459946D70D}" presName="bgRect" presStyleLbl="bgShp" presStyleIdx="0" presStyleCnt="3"/>
      <dgm:spPr/>
    </dgm:pt>
    <dgm:pt modelId="{7CA12462-18DF-46A4-B0C0-C517F6685A11}" type="pres">
      <dgm:prSet presAssocID="{9B67E441-1B03-4E33-BAC8-CD459946D7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A5EB7E83-AB8B-4E1C-8731-7AF78FC8E525}" type="pres">
      <dgm:prSet presAssocID="{9B67E441-1B03-4E33-BAC8-CD459946D70D}" presName="spaceRect" presStyleCnt="0"/>
      <dgm:spPr/>
    </dgm:pt>
    <dgm:pt modelId="{5E220397-FFB1-47A9-B0CF-C297803611C4}" type="pres">
      <dgm:prSet presAssocID="{9B67E441-1B03-4E33-BAC8-CD459946D70D}" presName="parTx" presStyleLbl="revTx" presStyleIdx="0" presStyleCnt="6">
        <dgm:presLayoutVars>
          <dgm:chMax val="0"/>
          <dgm:chPref val="0"/>
        </dgm:presLayoutVars>
      </dgm:prSet>
      <dgm:spPr/>
    </dgm:pt>
    <dgm:pt modelId="{A18F1E4B-B5BC-4C0C-A9DC-EEF14F907B32}" type="pres">
      <dgm:prSet presAssocID="{9B67E441-1B03-4E33-BAC8-CD459946D70D}" presName="desTx" presStyleLbl="revTx" presStyleIdx="1" presStyleCnt="6">
        <dgm:presLayoutVars/>
      </dgm:prSet>
      <dgm:spPr/>
    </dgm:pt>
    <dgm:pt modelId="{B8661663-B615-4B17-9D9D-38C987FA22A0}" type="pres">
      <dgm:prSet presAssocID="{2547DA79-807D-4D2E-A6F8-F65AA5547364}" presName="sibTrans" presStyleCnt="0"/>
      <dgm:spPr/>
    </dgm:pt>
    <dgm:pt modelId="{BF76A69F-091C-4E06-9571-B72B20796D21}" type="pres">
      <dgm:prSet presAssocID="{38246E15-4A38-4AF5-973D-86E24CDD158D}" presName="compNode" presStyleCnt="0"/>
      <dgm:spPr/>
    </dgm:pt>
    <dgm:pt modelId="{DDF605FD-1E1F-4610-A327-5C8A748AA066}" type="pres">
      <dgm:prSet presAssocID="{38246E15-4A38-4AF5-973D-86E24CDD158D}" presName="bgRect" presStyleLbl="bgShp" presStyleIdx="1" presStyleCnt="3"/>
      <dgm:spPr/>
    </dgm:pt>
    <dgm:pt modelId="{F0C982F1-1BD2-423F-BF71-E21F2FE0340F}" type="pres">
      <dgm:prSet presAssocID="{38246E15-4A38-4AF5-973D-86E24CDD15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F7A3B807-EA4F-40D5-9DD2-C238933D248F}" type="pres">
      <dgm:prSet presAssocID="{38246E15-4A38-4AF5-973D-86E24CDD158D}" presName="spaceRect" presStyleCnt="0"/>
      <dgm:spPr/>
    </dgm:pt>
    <dgm:pt modelId="{1F2DC664-DFD8-431D-A147-8B6BD2BB099F}" type="pres">
      <dgm:prSet presAssocID="{38246E15-4A38-4AF5-973D-86E24CDD158D}" presName="parTx" presStyleLbl="revTx" presStyleIdx="2" presStyleCnt="6">
        <dgm:presLayoutVars>
          <dgm:chMax val="0"/>
          <dgm:chPref val="0"/>
        </dgm:presLayoutVars>
      </dgm:prSet>
      <dgm:spPr/>
    </dgm:pt>
    <dgm:pt modelId="{C8916E54-D751-4545-9B26-64C03C7A8FE1}" type="pres">
      <dgm:prSet presAssocID="{38246E15-4A38-4AF5-973D-86E24CDD158D}" presName="desTx" presStyleLbl="revTx" presStyleIdx="3" presStyleCnt="6">
        <dgm:presLayoutVars/>
      </dgm:prSet>
      <dgm:spPr/>
    </dgm:pt>
    <dgm:pt modelId="{A841DC6E-9F62-4CBC-8302-9D1BCB356FCA}" type="pres">
      <dgm:prSet presAssocID="{E39CD731-DB1C-4A08-9BB4-C3661CCDF13D}" presName="sibTrans" presStyleCnt="0"/>
      <dgm:spPr/>
    </dgm:pt>
    <dgm:pt modelId="{473DF2B4-A0DF-4CA2-921D-53DDE593E1A3}" type="pres">
      <dgm:prSet presAssocID="{9FE689B0-01B5-401D-932E-D7C700ED9237}" presName="compNode" presStyleCnt="0"/>
      <dgm:spPr/>
    </dgm:pt>
    <dgm:pt modelId="{11C26E32-B603-419D-BC1A-5639620F2947}" type="pres">
      <dgm:prSet presAssocID="{9FE689B0-01B5-401D-932E-D7C700ED9237}" presName="bgRect" presStyleLbl="bgShp" presStyleIdx="2" presStyleCnt="3"/>
      <dgm:spPr/>
    </dgm:pt>
    <dgm:pt modelId="{B9A9CD2A-FAFD-4749-B29F-898D52733EE3}" type="pres">
      <dgm:prSet presAssocID="{9FE689B0-01B5-401D-932E-D7C700ED92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30C6BFC0-BFA3-4E9B-9D73-692E1D92DB4A}" type="pres">
      <dgm:prSet presAssocID="{9FE689B0-01B5-401D-932E-D7C700ED9237}" presName="spaceRect" presStyleCnt="0"/>
      <dgm:spPr/>
    </dgm:pt>
    <dgm:pt modelId="{1D185FFB-00DD-47CA-81E2-FE3E8F85942E}" type="pres">
      <dgm:prSet presAssocID="{9FE689B0-01B5-401D-932E-D7C700ED9237}" presName="parTx" presStyleLbl="revTx" presStyleIdx="4" presStyleCnt="6">
        <dgm:presLayoutVars>
          <dgm:chMax val="0"/>
          <dgm:chPref val="0"/>
        </dgm:presLayoutVars>
      </dgm:prSet>
      <dgm:spPr/>
    </dgm:pt>
    <dgm:pt modelId="{6BCB4F5B-B43F-44D2-AC28-E4FE498F10B8}" type="pres">
      <dgm:prSet presAssocID="{9FE689B0-01B5-401D-932E-D7C700ED9237}" presName="desTx" presStyleLbl="revTx" presStyleIdx="5" presStyleCnt="6">
        <dgm:presLayoutVars/>
      </dgm:prSet>
      <dgm:spPr/>
    </dgm:pt>
  </dgm:ptLst>
  <dgm:cxnLst>
    <dgm:cxn modelId="{AA5C5005-4270-47E0-81D4-2DB5A4485FE9}" type="presOf" srcId="{38246E15-4A38-4AF5-973D-86E24CDD158D}" destId="{1F2DC664-DFD8-431D-A147-8B6BD2BB099F}" srcOrd="0" destOrd="0" presId="urn:microsoft.com/office/officeart/2018/2/layout/IconVerticalSolidList"/>
    <dgm:cxn modelId="{A732B20E-A1EC-4CB1-B578-B4EE184A8DF5}" srcId="{9FE689B0-01B5-401D-932E-D7C700ED9237}" destId="{E14146FC-9E81-443E-96EC-F3CF9AC96FAE}" srcOrd="0" destOrd="0" parTransId="{82457AB5-427E-4C5B-917F-843B155D40A4}" sibTransId="{8D290A57-4A2C-4457-A811-4C5C5AF8AD09}"/>
    <dgm:cxn modelId="{BC761913-4375-4A74-965D-50E29E7951DC}" srcId="{1DA57038-EDD1-4911-8B70-2226068EF099}" destId="{9FE689B0-01B5-401D-932E-D7C700ED9237}" srcOrd="2" destOrd="0" parTransId="{B60A3638-51B1-46A6-B174-32E0A3470B36}" sibTransId="{9CCF23FC-9F85-4C14-9797-5E2A7DD9C494}"/>
    <dgm:cxn modelId="{EB4EE016-B2D4-4213-B703-36D1065D2D3A}" type="presOf" srcId="{9B67E441-1B03-4E33-BAC8-CD459946D70D}" destId="{5E220397-FFB1-47A9-B0CF-C297803611C4}" srcOrd="0" destOrd="0" presId="urn:microsoft.com/office/officeart/2018/2/layout/IconVerticalSolidList"/>
    <dgm:cxn modelId="{487AAC23-B217-415E-A532-F0CE19AFB7F9}" type="presOf" srcId="{E14146FC-9E81-443E-96EC-F3CF9AC96FAE}" destId="{6BCB4F5B-B43F-44D2-AC28-E4FE498F10B8}" srcOrd="0" destOrd="0" presId="urn:microsoft.com/office/officeart/2018/2/layout/IconVerticalSolidList"/>
    <dgm:cxn modelId="{DFA11A65-D565-4D7D-8C85-6A17483976E4}" srcId="{1DA57038-EDD1-4911-8B70-2226068EF099}" destId="{38246E15-4A38-4AF5-973D-86E24CDD158D}" srcOrd="1" destOrd="0" parTransId="{1F5D3D77-A162-4CA2-BE70-510EBEE52B8E}" sibTransId="{E39CD731-DB1C-4A08-9BB4-C3661CCDF13D}"/>
    <dgm:cxn modelId="{6A5A4772-53EF-43A3-9B7E-9257208A31C6}" srcId="{1DA57038-EDD1-4911-8B70-2226068EF099}" destId="{9B67E441-1B03-4E33-BAC8-CD459946D70D}" srcOrd="0" destOrd="0" parTransId="{C31DBFCD-5412-4ECB-AF32-FDAA95A3BD88}" sibTransId="{2547DA79-807D-4D2E-A6F8-F65AA5547364}"/>
    <dgm:cxn modelId="{D1B7F4A9-2D58-4072-8BAC-BFC389DE99C6}" srcId="{9B67E441-1B03-4E33-BAC8-CD459946D70D}" destId="{EB950A03-6D60-416D-BCC4-9BA46F645868}" srcOrd="0" destOrd="0" parTransId="{DB388844-E755-435A-8FDD-9C86D67D6BAE}" sibTransId="{2CF56955-0FD3-4F5B-ACA3-EA6AEB40243C}"/>
    <dgm:cxn modelId="{EBA557B2-52D4-4849-89C1-2A01E5522A1A}" type="presOf" srcId="{1DA57038-EDD1-4911-8B70-2226068EF099}" destId="{FB9A3791-56C4-4479-8E98-185B47309CB4}" srcOrd="0" destOrd="0" presId="urn:microsoft.com/office/officeart/2018/2/layout/IconVerticalSolidList"/>
    <dgm:cxn modelId="{2C4F7CB5-69C7-49D2-83AB-313447831D18}" srcId="{38246E15-4A38-4AF5-973D-86E24CDD158D}" destId="{1D4C8A0F-2541-4028-93FE-6AAA9A0C55B2}" srcOrd="0" destOrd="0" parTransId="{5AB3349B-F243-4354-8ABA-0CD0EAD25088}" sibTransId="{6371461D-0B3A-41E5-968C-6E27C8987080}"/>
    <dgm:cxn modelId="{668EC4C7-4D26-4E91-9491-5880F9747756}" type="presOf" srcId="{9FE689B0-01B5-401D-932E-D7C700ED9237}" destId="{1D185FFB-00DD-47CA-81E2-FE3E8F85942E}" srcOrd="0" destOrd="0" presId="urn:microsoft.com/office/officeart/2018/2/layout/IconVerticalSolidList"/>
    <dgm:cxn modelId="{9CF034D0-8E8E-458F-854B-9A005ACB2209}" type="presOf" srcId="{EB950A03-6D60-416D-BCC4-9BA46F645868}" destId="{A18F1E4B-B5BC-4C0C-A9DC-EEF14F907B32}" srcOrd="0" destOrd="0" presId="urn:microsoft.com/office/officeart/2018/2/layout/IconVerticalSolidList"/>
    <dgm:cxn modelId="{06DDB9EE-0F52-4395-B5A3-C61E1A072AFD}" type="presOf" srcId="{1D4C8A0F-2541-4028-93FE-6AAA9A0C55B2}" destId="{C8916E54-D751-4545-9B26-64C03C7A8FE1}" srcOrd="0" destOrd="0" presId="urn:microsoft.com/office/officeart/2018/2/layout/IconVerticalSolidList"/>
    <dgm:cxn modelId="{5DFF5F48-3221-4A55-A245-2445833FF58F}" type="presParOf" srcId="{FB9A3791-56C4-4479-8E98-185B47309CB4}" destId="{C46E2E5D-9B0E-4C42-B281-FEA3E5C8EE5F}" srcOrd="0" destOrd="0" presId="urn:microsoft.com/office/officeart/2018/2/layout/IconVerticalSolidList"/>
    <dgm:cxn modelId="{B74139E5-24AE-4E80-958E-E29878F23632}" type="presParOf" srcId="{C46E2E5D-9B0E-4C42-B281-FEA3E5C8EE5F}" destId="{59016A8F-9663-433C-BE5B-4D5B31699DA7}" srcOrd="0" destOrd="0" presId="urn:microsoft.com/office/officeart/2018/2/layout/IconVerticalSolidList"/>
    <dgm:cxn modelId="{02ABEE6A-9361-436C-9116-0391D80F6452}" type="presParOf" srcId="{C46E2E5D-9B0E-4C42-B281-FEA3E5C8EE5F}" destId="{7CA12462-18DF-46A4-B0C0-C517F6685A11}" srcOrd="1" destOrd="0" presId="urn:microsoft.com/office/officeart/2018/2/layout/IconVerticalSolidList"/>
    <dgm:cxn modelId="{FDED59CA-F263-45BC-83E1-3C8FD9839AD6}" type="presParOf" srcId="{C46E2E5D-9B0E-4C42-B281-FEA3E5C8EE5F}" destId="{A5EB7E83-AB8B-4E1C-8731-7AF78FC8E525}" srcOrd="2" destOrd="0" presId="urn:microsoft.com/office/officeart/2018/2/layout/IconVerticalSolidList"/>
    <dgm:cxn modelId="{EDBCADD9-9048-4762-9660-8342839843BE}" type="presParOf" srcId="{C46E2E5D-9B0E-4C42-B281-FEA3E5C8EE5F}" destId="{5E220397-FFB1-47A9-B0CF-C297803611C4}" srcOrd="3" destOrd="0" presId="urn:microsoft.com/office/officeart/2018/2/layout/IconVerticalSolidList"/>
    <dgm:cxn modelId="{D6D81707-11BD-4D4B-9C83-E21D4A227DDC}" type="presParOf" srcId="{C46E2E5D-9B0E-4C42-B281-FEA3E5C8EE5F}" destId="{A18F1E4B-B5BC-4C0C-A9DC-EEF14F907B32}" srcOrd="4" destOrd="0" presId="urn:microsoft.com/office/officeart/2018/2/layout/IconVerticalSolidList"/>
    <dgm:cxn modelId="{03CCF2FA-EF2E-42CA-B1BB-479B340E6BE1}" type="presParOf" srcId="{FB9A3791-56C4-4479-8E98-185B47309CB4}" destId="{B8661663-B615-4B17-9D9D-38C987FA22A0}" srcOrd="1" destOrd="0" presId="urn:microsoft.com/office/officeart/2018/2/layout/IconVerticalSolidList"/>
    <dgm:cxn modelId="{A95B6340-27F5-444C-AA8C-65424A7EACDC}" type="presParOf" srcId="{FB9A3791-56C4-4479-8E98-185B47309CB4}" destId="{BF76A69F-091C-4E06-9571-B72B20796D21}" srcOrd="2" destOrd="0" presId="urn:microsoft.com/office/officeart/2018/2/layout/IconVerticalSolidList"/>
    <dgm:cxn modelId="{AC600A16-5301-40D2-B179-EEAB1C7FAA6C}" type="presParOf" srcId="{BF76A69F-091C-4E06-9571-B72B20796D21}" destId="{DDF605FD-1E1F-4610-A327-5C8A748AA066}" srcOrd="0" destOrd="0" presId="urn:microsoft.com/office/officeart/2018/2/layout/IconVerticalSolidList"/>
    <dgm:cxn modelId="{D45C162F-0ABA-4177-BAEC-44EB6B67C971}" type="presParOf" srcId="{BF76A69F-091C-4E06-9571-B72B20796D21}" destId="{F0C982F1-1BD2-423F-BF71-E21F2FE0340F}" srcOrd="1" destOrd="0" presId="urn:microsoft.com/office/officeart/2018/2/layout/IconVerticalSolidList"/>
    <dgm:cxn modelId="{18491DCB-A5C0-40DC-A053-18132B67ACC1}" type="presParOf" srcId="{BF76A69F-091C-4E06-9571-B72B20796D21}" destId="{F7A3B807-EA4F-40D5-9DD2-C238933D248F}" srcOrd="2" destOrd="0" presId="urn:microsoft.com/office/officeart/2018/2/layout/IconVerticalSolidList"/>
    <dgm:cxn modelId="{1DEE5D76-72E8-405F-899C-C89FDB1B75C3}" type="presParOf" srcId="{BF76A69F-091C-4E06-9571-B72B20796D21}" destId="{1F2DC664-DFD8-431D-A147-8B6BD2BB099F}" srcOrd="3" destOrd="0" presId="urn:microsoft.com/office/officeart/2018/2/layout/IconVerticalSolidList"/>
    <dgm:cxn modelId="{7715A53F-3EA0-4D2A-9AA9-184407F5C250}" type="presParOf" srcId="{BF76A69F-091C-4E06-9571-B72B20796D21}" destId="{C8916E54-D751-4545-9B26-64C03C7A8FE1}" srcOrd="4" destOrd="0" presId="urn:microsoft.com/office/officeart/2018/2/layout/IconVerticalSolidList"/>
    <dgm:cxn modelId="{1AD03D9C-DB29-48D7-B63A-4AC29BCF5CAC}" type="presParOf" srcId="{FB9A3791-56C4-4479-8E98-185B47309CB4}" destId="{A841DC6E-9F62-4CBC-8302-9D1BCB356FCA}" srcOrd="3" destOrd="0" presId="urn:microsoft.com/office/officeart/2018/2/layout/IconVerticalSolidList"/>
    <dgm:cxn modelId="{9042547C-5651-43C4-9665-E5911B44822D}" type="presParOf" srcId="{FB9A3791-56C4-4479-8E98-185B47309CB4}" destId="{473DF2B4-A0DF-4CA2-921D-53DDE593E1A3}" srcOrd="4" destOrd="0" presId="urn:microsoft.com/office/officeart/2018/2/layout/IconVerticalSolidList"/>
    <dgm:cxn modelId="{6C1E5388-D9DD-4BDC-958B-382B96EF80EB}" type="presParOf" srcId="{473DF2B4-A0DF-4CA2-921D-53DDE593E1A3}" destId="{11C26E32-B603-419D-BC1A-5639620F2947}" srcOrd="0" destOrd="0" presId="urn:microsoft.com/office/officeart/2018/2/layout/IconVerticalSolidList"/>
    <dgm:cxn modelId="{C4B1A896-79A5-42E7-8D99-E57162846FAB}" type="presParOf" srcId="{473DF2B4-A0DF-4CA2-921D-53DDE593E1A3}" destId="{B9A9CD2A-FAFD-4749-B29F-898D52733EE3}" srcOrd="1" destOrd="0" presId="urn:microsoft.com/office/officeart/2018/2/layout/IconVerticalSolidList"/>
    <dgm:cxn modelId="{1FACFA15-D48A-4637-8EE6-79DC43DA1E4F}" type="presParOf" srcId="{473DF2B4-A0DF-4CA2-921D-53DDE593E1A3}" destId="{30C6BFC0-BFA3-4E9B-9D73-692E1D92DB4A}" srcOrd="2" destOrd="0" presId="urn:microsoft.com/office/officeart/2018/2/layout/IconVerticalSolidList"/>
    <dgm:cxn modelId="{BC7D8E97-2A5E-4DAE-93ED-FF926033EA54}" type="presParOf" srcId="{473DF2B4-A0DF-4CA2-921D-53DDE593E1A3}" destId="{1D185FFB-00DD-47CA-81E2-FE3E8F85942E}" srcOrd="3" destOrd="0" presId="urn:microsoft.com/office/officeart/2018/2/layout/IconVerticalSolidList"/>
    <dgm:cxn modelId="{80CEFF0F-5664-48BE-B6AD-7C70E453E3F1}" type="presParOf" srcId="{473DF2B4-A0DF-4CA2-921D-53DDE593E1A3}" destId="{6BCB4F5B-B43F-44D2-AC28-E4FE498F10B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C9403-A270-409A-AD5E-6A3E0E62F91F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E803969-62A5-470A-937C-826C57C2C9FB}">
      <dgm:prSet/>
      <dgm:spPr/>
      <dgm:t>
        <a:bodyPr/>
        <a:lstStyle/>
        <a:p>
          <a:r>
            <a:rPr lang="en-US" b="1"/>
            <a:t>High Attrition in Specific Roles:</a:t>
          </a:r>
          <a:endParaRPr lang="en-US"/>
        </a:p>
      </dgm:t>
    </dgm:pt>
    <dgm:pt modelId="{ABBA6841-AF75-4F53-AD6A-6B5BE72E7A37}" type="parTrans" cxnId="{CA8A2416-8DF2-4EAA-8E40-97D69DACE3F0}">
      <dgm:prSet/>
      <dgm:spPr/>
      <dgm:t>
        <a:bodyPr/>
        <a:lstStyle/>
        <a:p>
          <a:endParaRPr lang="en-US"/>
        </a:p>
      </dgm:t>
    </dgm:pt>
    <dgm:pt modelId="{1558D6FA-174A-4A67-89BF-8B173DB24C2F}" type="sibTrans" cxnId="{CA8A2416-8DF2-4EAA-8E40-97D69DACE3F0}">
      <dgm:prSet/>
      <dgm:spPr/>
      <dgm:t>
        <a:bodyPr/>
        <a:lstStyle/>
        <a:p>
          <a:endParaRPr lang="en-US"/>
        </a:p>
      </dgm:t>
    </dgm:pt>
    <dgm:pt modelId="{069D4195-4691-4CDB-83ED-7855F9509EB0}">
      <dgm:prSet/>
      <dgm:spPr/>
      <dgm:t>
        <a:bodyPr/>
        <a:lstStyle/>
        <a:p>
          <a:r>
            <a:rPr lang="en-US"/>
            <a:t>Significant attrition in </a:t>
          </a:r>
          <a:r>
            <a:rPr lang="en-US" b="1"/>
            <a:t>Research &amp; Development</a:t>
          </a:r>
          <a:r>
            <a:rPr lang="en-US"/>
            <a:t> and </a:t>
          </a:r>
          <a:r>
            <a:rPr lang="en-US" b="1"/>
            <a:t>Sales</a:t>
          </a:r>
          <a:r>
            <a:rPr lang="en-US"/>
            <a:t> departments.</a:t>
          </a:r>
        </a:p>
      </dgm:t>
    </dgm:pt>
    <dgm:pt modelId="{B04C8D0B-113B-4792-8D4C-6716FBE68DB4}" type="parTrans" cxnId="{71646F05-DCE3-4A3F-A7A4-E344F8C2BD4A}">
      <dgm:prSet/>
      <dgm:spPr/>
      <dgm:t>
        <a:bodyPr/>
        <a:lstStyle/>
        <a:p>
          <a:endParaRPr lang="en-US"/>
        </a:p>
      </dgm:t>
    </dgm:pt>
    <dgm:pt modelId="{1B23DAC6-32DD-4943-935B-1DA13427FD07}" type="sibTrans" cxnId="{71646F05-DCE3-4A3F-A7A4-E344F8C2BD4A}">
      <dgm:prSet/>
      <dgm:spPr/>
      <dgm:t>
        <a:bodyPr/>
        <a:lstStyle/>
        <a:p>
          <a:endParaRPr lang="en-US"/>
        </a:p>
      </dgm:t>
    </dgm:pt>
    <dgm:pt modelId="{E4390A49-EE72-41A2-9E39-550E5C11C13F}">
      <dgm:prSet/>
      <dgm:spPr/>
      <dgm:t>
        <a:bodyPr/>
        <a:lstStyle/>
        <a:p>
          <a:r>
            <a:rPr lang="en-US" b="1"/>
            <a:t>Contributing Factors to Attrition:</a:t>
          </a:r>
          <a:endParaRPr lang="en-US"/>
        </a:p>
      </dgm:t>
    </dgm:pt>
    <dgm:pt modelId="{923AE479-956B-489D-BE5B-85A98EA7B624}" type="parTrans" cxnId="{D23EF962-7B09-4E1A-B9B9-2D36E561C307}">
      <dgm:prSet/>
      <dgm:spPr/>
      <dgm:t>
        <a:bodyPr/>
        <a:lstStyle/>
        <a:p>
          <a:endParaRPr lang="en-US"/>
        </a:p>
      </dgm:t>
    </dgm:pt>
    <dgm:pt modelId="{C25E049F-30CF-4AEE-9D1E-F721DB5A56B0}" type="sibTrans" cxnId="{D23EF962-7B09-4E1A-B9B9-2D36E561C307}">
      <dgm:prSet/>
      <dgm:spPr/>
      <dgm:t>
        <a:bodyPr/>
        <a:lstStyle/>
        <a:p>
          <a:endParaRPr lang="en-US"/>
        </a:p>
      </dgm:t>
    </dgm:pt>
    <dgm:pt modelId="{962E0960-F255-48A9-AE1B-C4176609C306}">
      <dgm:prSet/>
      <dgm:spPr/>
      <dgm:t>
        <a:bodyPr/>
        <a:lstStyle/>
        <a:p>
          <a:r>
            <a:rPr lang="en-US" b="1"/>
            <a:t>Salary</a:t>
          </a:r>
          <a:r>
            <a:rPr lang="en-US"/>
            <a:t>, </a:t>
          </a:r>
          <a:r>
            <a:rPr lang="en-US" b="1"/>
            <a:t>stock options</a:t>
          </a:r>
          <a:r>
            <a:rPr lang="en-US"/>
            <a:t>, </a:t>
          </a:r>
          <a:r>
            <a:rPr lang="en-US" b="1"/>
            <a:t>work mode</a:t>
          </a:r>
          <a:r>
            <a:rPr lang="en-US"/>
            <a:t>, and </a:t>
          </a:r>
          <a:r>
            <a:rPr lang="en-US" b="1"/>
            <a:t>job satisfaction</a:t>
          </a:r>
          <a:r>
            <a:rPr lang="en-US"/>
            <a:t> are key drivers of employee turnover.</a:t>
          </a:r>
        </a:p>
      </dgm:t>
    </dgm:pt>
    <dgm:pt modelId="{1BD2DA90-F29E-4308-8C06-B4DEB75B65A0}" type="parTrans" cxnId="{169C6A3C-3248-4DCB-B63C-B357AF501752}">
      <dgm:prSet/>
      <dgm:spPr/>
      <dgm:t>
        <a:bodyPr/>
        <a:lstStyle/>
        <a:p>
          <a:endParaRPr lang="en-US"/>
        </a:p>
      </dgm:t>
    </dgm:pt>
    <dgm:pt modelId="{AF5CCA20-D39F-46BA-9FB5-7B426E06CA49}" type="sibTrans" cxnId="{169C6A3C-3248-4DCB-B63C-B357AF501752}">
      <dgm:prSet/>
      <dgm:spPr/>
      <dgm:t>
        <a:bodyPr/>
        <a:lstStyle/>
        <a:p>
          <a:endParaRPr lang="en-US"/>
        </a:p>
      </dgm:t>
    </dgm:pt>
    <dgm:pt modelId="{B65A18FE-E5D0-470E-B387-46AC4D42BE40}">
      <dgm:prSet/>
      <dgm:spPr/>
      <dgm:t>
        <a:bodyPr/>
        <a:lstStyle/>
        <a:p>
          <a:r>
            <a:rPr lang="en-US" b="1"/>
            <a:t>Targeted Solutions:</a:t>
          </a:r>
          <a:endParaRPr lang="en-US"/>
        </a:p>
      </dgm:t>
    </dgm:pt>
    <dgm:pt modelId="{D1AB265A-D71B-4F66-9F06-B4C92FB200C2}" type="parTrans" cxnId="{0FFE2C06-75CD-4158-9CB7-C39D4272934E}">
      <dgm:prSet/>
      <dgm:spPr/>
      <dgm:t>
        <a:bodyPr/>
        <a:lstStyle/>
        <a:p>
          <a:endParaRPr lang="en-US"/>
        </a:p>
      </dgm:t>
    </dgm:pt>
    <dgm:pt modelId="{CC6029FE-BEAA-4CAB-8718-0CBE683C046C}" type="sibTrans" cxnId="{0FFE2C06-75CD-4158-9CB7-C39D4272934E}">
      <dgm:prSet/>
      <dgm:spPr/>
      <dgm:t>
        <a:bodyPr/>
        <a:lstStyle/>
        <a:p>
          <a:endParaRPr lang="en-US"/>
        </a:p>
      </dgm:t>
    </dgm:pt>
    <dgm:pt modelId="{4BF95D36-8A41-4672-B918-FFF0E8CBB9B1}">
      <dgm:prSet/>
      <dgm:spPr/>
      <dgm:t>
        <a:bodyPr/>
        <a:lstStyle/>
        <a:p>
          <a:r>
            <a:rPr lang="en-US"/>
            <a:t>Addressing these factors through </a:t>
          </a:r>
          <a:r>
            <a:rPr lang="en-US" b="1"/>
            <a:t>salary adjustments</a:t>
          </a:r>
          <a:r>
            <a:rPr lang="en-US"/>
            <a:t>, </a:t>
          </a:r>
          <a:r>
            <a:rPr lang="en-US" b="1"/>
            <a:t>career development</a:t>
          </a:r>
          <a:r>
            <a:rPr lang="en-US"/>
            <a:t>, </a:t>
          </a:r>
          <a:r>
            <a:rPr lang="en-US" b="1"/>
            <a:t>flexibility in work policies</a:t>
          </a:r>
          <a:r>
            <a:rPr lang="en-US"/>
            <a:t>, and </a:t>
          </a:r>
          <a:r>
            <a:rPr lang="en-US" b="1"/>
            <a:t>engagement programs</a:t>
          </a:r>
          <a:r>
            <a:rPr lang="en-US"/>
            <a:t> can significantly reduce employee attrition.</a:t>
          </a:r>
        </a:p>
      </dgm:t>
    </dgm:pt>
    <dgm:pt modelId="{740B1BAC-92D0-4F90-A8B3-2F575CCD7720}" type="parTrans" cxnId="{3C0DB95B-0484-477D-8114-FBD9E32736B8}">
      <dgm:prSet/>
      <dgm:spPr/>
      <dgm:t>
        <a:bodyPr/>
        <a:lstStyle/>
        <a:p>
          <a:endParaRPr lang="en-US"/>
        </a:p>
      </dgm:t>
    </dgm:pt>
    <dgm:pt modelId="{5FF1AA8D-68BC-491D-9FB2-4D31152DCC2C}" type="sibTrans" cxnId="{3C0DB95B-0484-477D-8114-FBD9E32736B8}">
      <dgm:prSet/>
      <dgm:spPr/>
      <dgm:t>
        <a:bodyPr/>
        <a:lstStyle/>
        <a:p>
          <a:endParaRPr lang="en-US"/>
        </a:p>
      </dgm:t>
    </dgm:pt>
    <dgm:pt modelId="{E77AC9AB-9C60-41F6-A2BD-99535A26F4DA}" type="pres">
      <dgm:prSet presAssocID="{310C9403-A270-409A-AD5E-6A3E0E62F91F}" presName="linear" presStyleCnt="0">
        <dgm:presLayoutVars>
          <dgm:dir/>
          <dgm:animLvl val="lvl"/>
          <dgm:resizeHandles val="exact"/>
        </dgm:presLayoutVars>
      </dgm:prSet>
      <dgm:spPr/>
    </dgm:pt>
    <dgm:pt modelId="{980C5AC3-D365-4148-81CE-468026E42C34}" type="pres">
      <dgm:prSet presAssocID="{7E803969-62A5-470A-937C-826C57C2C9FB}" presName="parentLin" presStyleCnt="0"/>
      <dgm:spPr/>
    </dgm:pt>
    <dgm:pt modelId="{3E97B3C8-F2DB-4C0D-A5B3-2C52009A0E18}" type="pres">
      <dgm:prSet presAssocID="{7E803969-62A5-470A-937C-826C57C2C9FB}" presName="parentLeftMargin" presStyleLbl="node1" presStyleIdx="0" presStyleCnt="3"/>
      <dgm:spPr/>
    </dgm:pt>
    <dgm:pt modelId="{7137B32F-1024-46AC-BF06-0E913055AFB9}" type="pres">
      <dgm:prSet presAssocID="{7E803969-62A5-470A-937C-826C57C2C9F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C3188CB-7E0B-45D0-8C22-0D530F2C7A46}" type="pres">
      <dgm:prSet presAssocID="{7E803969-62A5-470A-937C-826C57C2C9FB}" presName="negativeSpace" presStyleCnt="0"/>
      <dgm:spPr/>
    </dgm:pt>
    <dgm:pt modelId="{722AF017-1925-465D-A3B4-7D85171986EA}" type="pres">
      <dgm:prSet presAssocID="{7E803969-62A5-470A-937C-826C57C2C9FB}" presName="childText" presStyleLbl="conFgAcc1" presStyleIdx="0" presStyleCnt="3">
        <dgm:presLayoutVars>
          <dgm:bulletEnabled val="1"/>
        </dgm:presLayoutVars>
      </dgm:prSet>
      <dgm:spPr/>
    </dgm:pt>
    <dgm:pt modelId="{56829ED7-5AAF-4A42-8D76-0AA589F2933A}" type="pres">
      <dgm:prSet presAssocID="{1558D6FA-174A-4A67-89BF-8B173DB24C2F}" presName="spaceBetweenRectangles" presStyleCnt="0"/>
      <dgm:spPr/>
    </dgm:pt>
    <dgm:pt modelId="{A5D7633B-3D23-4A64-B247-D2DA557CB51A}" type="pres">
      <dgm:prSet presAssocID="{E4390A49-EE72-41A2-9E39-550E5C11C13F}" presName="parentLin" presStyleCnt="0"/>
      <dgm:spPr/>
    </dgm:pt>
    <dgm:pt modelId="{595B7344-4882-487E-88B6-E7FDFEC75577}" type="pres">
      <dgm:prSet presAssocID="{E4390A49-EE72-41A2-9E39-550E5C11C13F}" presName="parentLeftMargin" presStyleLbl="node1" presStyleIdx="0" presStyleCnt="3"/>
      <dgm:spPr/>
    </dgm:pt>
    <dgm:pt modelId="{A100BC95-1C16-46EE-B7FC-768DEACE5015}" type="pres">
      <dgm:prSet presAssocID="{E4390A49-EE72-41A2-9E39-550E5C11C13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F0AE1D-FCE3-4A13-8CC4-8EC351A05DCE}" type="pres">
      <dgm:prSet presAssocID="{E4390A49-EE72-41A2-9E39-550E5C11C13F}" presName="negativeSpace" presStyleCnt="0"/>
      <dgm:spPr/>
    </dgm:pt>
    <dgm:pt modelId="{73AD7FD2-32D3-4451-8431-F6B44DBF6FAD}" type="pres">
      <dgm:prSet presAssocID="{E4390A49-EE72-41A2-9E39-550E5C11C13F}" presName="childText" presStyleLbl="conFgAcc1" presStyleIdx="1" presStyleCnt="3">
        <dgm:presLayoutVars>
          <dgm:bulletEnabled val="1"/>
        </dgm:presLayoutVars>
      </dgm:prSet>
      <dgm:spPr/>
    </dgm:pt>
    <dgm:pt modelId="{CBAAC776-98C1-4B83-94F7-9DFB12079550}" type="pres">
      <dgm:prSet presAssocID="{C25E049F-30CF-4AEE-9D1E-F721DB5A56B0}" presName="spaceBetweenRectangles" presStyleCnt="0"/>
      <dgm:spPr/>
    </dgm:pt>
    <dgm:pt modelId="{255B2A62-7EB7-4563-B95C-72E91F34D88C}" type="pres">
      <dgm:prSet presAssocID="{B65A18FE-E5D0-470E-B387-46AC4D42BE40}" presName="parentLin" presStyleCnt="0"/>
      <dgm:spPr/>
    </dgm:pt>
    <dgm:pt modelId="{5B4E15B5-DE46-42F9-8380-01B49C203934}" type="pres">
      <dgm:prSet presAssocID="{B65A18FE-E5D0-470E-B387-46AC4D42BE40}" presName="parentLeftMargin" presStyleLbl="node1" presStyleIdx="1" presStyleCnt="3"/>
      <dgm:spPr/>
    </dgm:pt>
    <dgm:pt modelId="{2C7F30E3-A2AD-4EFF-92F9-22163B5ECF6B}" type="pres">
      <dgm:prSet presAssocID="{B65A18FE-E5D0-470E-B387-46AC4D42BE4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5276BD7-5782-456A-85D6-44ECA4DD6D83}" type="pres">
      <dgm:prSet presAssocID="{B65A18FE-E5D0-470E-B387-46AC4D42BE40}" presName="negativeSpace" presStyleCnt="0"/>
      <dgm:spPr/>
    </dgm:pt>
    <dgm:pt modelId="{F0CD3C4E-5651-4D48-AD35-4CD8F23BA890}" type="pres">
      <dgm:prSet presAssocID="{B65A18FE-E5D0-470E-B387-46AC4D42BE4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1646F05-DCE3-4A3F-A7A4-E344F8C2BD4A}" srcId="{7E803969-62A5-470A-937C-826C57C2C9FB}" destId="{069D4195-4691-4CDB-83ED-7855F9509EB0}" srcOrd="0" destOrd="0" parTransId="{B04C8D0B-113B-4792-8D4C-6716FBE68DB4}" sibTransId="{1B23DAC6-32DD-4943-935B-1DA13427FD07}"/>
    <dgm:cxn modelId="{0FFE2C06-75CD-4158-9CB7-C39D4272934E}" srcId="{310C9403-A270-409A-AD5E-6A3E0E62F91F}" destId="{B65A18FE-E5D0-470E-B387-46AC4D42BE40}" srcOrd="2" destOrd="0" parTransId="{D1AB265A-D71B-4F66-9F06-B4C92FB200C2}" sibTransId="{CC6029FE-BEAA-4CAB-8718-0CBE683C046C}"/>
    <dgm:cxn modelId="{F6E49C08-D332-4AF1-912C-DE27A75EF6BF}" type="presOf" srcId="{962E0960-F255-48A9-AE1B-C4176609C306}" destId="{73AD7FD2-32D3-4451-8431-F6B44DBF6FAD}" srcOrd="0" destOrd="0" presId="urn:microsoft.com/office/officeart/2005/8/layout/list1"/>
    <dgm:cxn modelId="{71E5CF14-67BB-42D4-AB24-8015F80C8C44}" type="presOf" srcId="{B65A18FE-E5D0-470E-B387-46AC4D42BE40}" destId="{5B4E15B5-DE46-42F9-8380-01B49C203934}" srcOrd="0" destOrd="0" presId="urn:microsoft.com/office/officeart/2005/8/layout/list1"/>
    <dgm:cxn modelId="{CA8A2416-8DF2-4EAA-8E40-97D69DACE3F0}" srcId="{310C9403-A270-409A-AD5E-6A3E0E62F91F}" destId="{7E803969-62A5-470A-937C-826C57C2C9FB}" srcOrd="0" destOrd="0" parTransId="{ABBA6841-AF75-4F53-AD6A-6B5BE72E7A37}" sibTransId="{1558D6FA-174A-4A67-89BF-8B173DB24C2F}"/>
    <dgm:cxn modelId="{03066424-CCAB-4D13-B4CF-E311B20371C8}" type="presOf" srcId="{B65A18FE-E5D0-470E-B387-46AC4D42BE40}" destId="{2C7F30E3-A2AD-4EFF-92F9-22163B5ECF6B}" srcOrd="1" destOrd="0" presId="urn:microsoft.com/office/officeart/2005/8/layout/list1"/>
    <dgm:cxn modelId="{F8073932-800A-4F5F-92A9-850766722603}" type="presOf" srcId="{7E803969-62A5-470A-937C-826C57C2C9FB}" destId="{7137B32F-1024-46AC-BF06-0E913055AFB9}" srcOrd="1" destOrd="0" presId="urn:microsoft.com/office/officeart/2005/8/layout/list1"/>
    <dgm:cxn modelId="{169C6A3C-3248-4DCB-B63C-B357AF501752}" srcId="{E4390A49-EE72-41A2-9E39-550E5C11C13F}" destId="{962E0960-F255-48A9-AE1B-C4176609C306}" srcOrd="0" destOrd="0" parTransId="{1BD2DA90-F29E-4308-8C06-B4DEB75B65A0}" sibTransId="{AF5CCA20-D39F-46BA-9FB5-7B426E06CA49}"/>
    <dgm:cxn modelId="{3C0DB95B-0484-477D-8114-FBD9E32736B8}" srcId="{B65A18FE-E5D0-470E-B387-46AC4D42BE40}" destId="{4BF95D36-8A41-4672-B918-FFF0E8CBB9B1}" srcOrd="0" destOrd="0" parTransId="{740B1BAC-92D0-4F90-A8B3-2F575CCD7720}" sibTransId="{5FF1AA8D-68BC-491D-9FB2-4D31152DCC2C}"/>
    <dgm:cxn modelId="{D23EF962-7B09-4E1A-B9B9-2D36E561C307}" srcId="{310C9403-A270-409A-AD5E-6A3E0E62F91F}" destId="{E4390A49-EE72-41A2-9E39-550E5C11C13F}" srcOrd="1" destOrd="0" parTransId="{923AE479-956B-489D-BE5B-85A98EA7B624}" sibTransId="{C25E049F-30CF-4AEE-9D1E-F721DB5A56B0}"/>
    <dgm:cxn modelId="{FB0F8476-6498-49DB-8C1B-3C05AC6E18C2}" type="presOf" srcId="{069D4195-4691-4CDB-83ED-7855F9509EB0}" destId="{722AF017-1925-465D-A3B4-7D85171986EA}" srcOrd="0" destOrd="0" presId="urn:microsoft.com/office/officeart/2005/8/layout/list1"/>
    <dgm:cxn modelId="{D08E4F99-7F38-4ED0-A058-F9A0331CF071}" type="presOf" srcId="{7E803969-62A5-470A-937C-826C57C2C9FB}" destId="{3E97B3C8-F2DB-4C0D-A5B3-2C52009A0E18}" srcOrd="0" destOrd="0" presId="urn:microsoft.com/office/officeart/2005/8/layout/list1"/>
    <dgm:cxn modelId="{C4C233C8-54B9-4775-B68C-C7C0F293933E}" type="presOf" srcId="{310C9403-A270-409A-AD5E-6A3E0E62F91F}" destId="{E77AC9AB-9C60-41F6-A2BD-99535A26F4DA}" srcOrd="0" destOrd="0" presId="urn:microsoft.com/office/officeart/2005/8/layout/list1"/>
    <dgm:cxn modelId="{247D00D5-BCF7-4721-A7D6-436DF6A3690D}" type="presOf" srcId="{E4390A49-EE72-41A2-9E39-550E5C11C13F}" destId="{A100BC95-1C16-46EE-B7FC-768DEACE5015}" srcOrd="1" destOrd="0" presId="urn:microsoft.com/office/officeart/2005/8/layout/list1"/>
    <dgm:cxn modelId="{3B382CDF-86C1-4D84-8D4E-F6AFD0EAE440}" type="presOf" srcId="{4BF95D36-8A41-4672-B918-FFF0E8CBB9B1}" destId="{F0CD3C4E-5651-4D48-AD35-4CD8F23BA890}" srcOrd="0" destOrd="0" presId="urn:microsoft.com/office/officeart/2005/8/layout/list1"/>
    <dgm:cxn modelId="{54881BF3-DB79-4FDE-895A-5BAC91301AC5}" type="presOf" srcId="{E4390A49-EE72-41A2-9E39-550E5C11C13F}" destId="{595B7344-4882-487E-88B6-E7FDFEC75577}" srcOrd="0" destOrd="0" presId="urn:microsoft.com/office/officeart/2005/8/layout/list1"/>
    <dgm:cxn modelId="{C3D0B67A-560B-4636-9375-31EF818FBEFD}" type="presParOf" srcId="{E77AC9AB-9C60-41F6-A2BD-99535A26F4DA}" destId="{980C5AC3-D365-4148-81CE-468026E42C34}" srcOrd="0" destOrd="0" presId="urn:microsoft.com/office/officeart/2005/8/layout/list1"/>
    <dgm:cxn modelId="{3AC0F913-F0D7-447C-ABE9-9C9327D29FDA}" type="presParOf" srcId="{980C5AC3-D365-4148-81CE-468026E42C34}" destId="{3E97B3C8-F2DB-4C0D-A5B3-2C52009A0E18}" srcOrd="0" destOrd="0" presId="urn:microsoft.com/office/officeart/2005/8/layout/list1"/>
    <dgm:cxn modelId="{E51667DF-D3B0-4B49-A14E-3BE642B1D63A}" type="presParOf" srcId="{980C5AC3-D365-4148-81CE-468026E42C34}" destId="{7137B32F-1024-46AC-BF06-0E913055AFB9}" srcOrd="1" destOrd="0" presId="urn:microsoft.com/office/officeart/2005/8/layout/list1"/>
    <dgm:cxn modelId="{B36A09CF-D543-4681-97EA-812A3231C315}" type="presParOf" srcId="{E77AC9AB-9C60-41F6-A2BD-99535A26F4DA}" destId="{8C3188CB-7E0B-45D0-8C22-0D530F2C7A46}" srcOrd="1" destOrd="0" presId="urn:microsoft.com/office/officeart/2005/8/layout/list1"/>
    <dgm:cxn modelId="{F1334965-F3EE-49D5-953E-507C618E7F71}" type="presParOf" srcId="{E77AC9AB-9C60-41F6-A2BD-99535A26F4DA}" destId="{722AF017-1925-465D-A3B4-7D85171986EA}" srcOrd="2" destOrd="0" presId="urn:microsoft.com/office/officeart/2005/8/layout/list1"/>
    <dgm:cxn modelId="{0A71A718-7D5C-4389-9988-C3EA0364C118}" type="presParOf" srcId="{E77AC9AB-9C60-41F6-A2BD-99535A26F4DA}" destId="{56829ED7-5AAF-4A42-8D76-0AA589F2933A}" srcOrd="3" destOrd="0" presId="urn:microsoft.com/office/officeart/2005/8/layout/list1"/>
    <dgm:cxn modelId="{EE761AA3-B07A-4997-9492-27B3194796A9}" type="presParOf" srcId="{E77AC9AB-9C60-41F6-A2BD-99535A26F4DA}" destId="{A5D7633B-3D23-4A64-B247-D2DA557CB51A}" srcOrd="4" destOrd="0" presId="urn:microsoft.com/office/officeart/2005/8/layout/list1"/>
    <dgm:cxn modelId="{1EFF861E-478B-4018-BFC0-1C5238798F14}" type="presParOf" srcId="{A5D7633B-3D23-4A64-B247-D2DA557CB51A}" destId="{595B7344-4882-487E-88B6-E7FDFEC75577}" srcOrd="0" destOrd="0" presId="urn:microsoft.com/office/officeart/2005/8/layout/list1"/>
    <dgm:cxn modelId="{F3213925-44A8-49A4-A892-E491E5CA8D33}" type="presParOf" srcId="{A5D7633B-3D23-4A64-B247-D2DA557CB51A}" destId="{A100BC95-1C16-46EE-B7FC-768DEACE5015}" srcOrd="1" destOrd="0" presId="urn:microsoft.com/office/officeart/2005/8/layout/list1"/>
    <dgm:cxn modelId="{1677A62B-E84C-4238-84FA-E66C43F1CDC9}" type="presParOf" srcId="{E77AC9AB-9C60-41F6-A2BD-99535A26F4DA}" destId="{E2F0AE1D-FCE3-4A13-8CC4-8EC351A05DCE}" srcOrd="5" destOrd="0" presId="urn:microsoft.com/office/officeart/2005/8/layout/list1"/>
    <dgm:cxn modelId="{C8BA1974-1CA0-4637-9C47-B77DA1D26181}" type="presParOf" srcId="{E77AC9AB-9C60-41F6-A2BD-99535A26F4DA}" destId="{73AD7FD2-32D3-4451-8431-F6B44DBF6FAD}" srcOrd="6" destOrd="0" presId="urn:microsoft.com/office/officeart/2005/8/layout/list1"/>
    <dgm:cxn modelId="{B2CF20B4-45B9-4E27-BE13-756C0C668DF3}" type="presParOf" srcId="{E77AC9AB-9C60-41F6-A2BD-99535A26F4DA}" destId="{CBAAC776-98C1-4B83-94F7-9DFB12079550}" srcOrd="7" destOrd="0" presId="urn:microsoft.com/office/officeart/2005/8/layout/list1"/>
    <dgm:cxn modelId="{9CD307C9-C496-4469-BB94-5331601767C5}" type="presParOf" srcId="{E77AC9AB-9C60-41F6-A2BD-99535A26F4DA}" destId="{255B2A62-7EB7-4563-B95C-72E91F34D88C}" srcOrd="8" destOrd="0" presId="urn:microsoft.com/office/officeart/2005/8/layout/list1"/>
    <dgm:cxn modelId="{D78D81F1-FA03-40B8-9C72-1E8AF4F86A16}" type="presParOf" srcId="{255B2A62-7EB7-4563-B95C-72E91F34D88C}" destId="{5B4E15B5-DE46-42F9-8380-01B49C203934}" srcOrd="0" destOrd="0" presId="urn:microsoft.com/office/officeart/2005/8/layout/list1"/>
    <dgm:cxn modelId="{6AC63149-4336-4293-A56B-C0EAE01ECAD4}" type="presParOf" srcId="{255B2A62-7EB7-4563-B95C-72E91F34D88C}" destId="{2C7F30E3-A2AD-4EFF-92F9-22163B5ECF6B}" srcOrd="1" destOrd="0" presId="urn:microsoft.com/office/officeart/2005/8/layout/list1"/>
    <dgm:cxn modelId="{F26A3CA2-7115-4BF9-AA6F-11C49C799E23}" type="presParOf" srcId="{E77AC9AB-9C60-41F6-A2BD-99535A26F4DA}" destId="{65276BD7-5782-456A-85D6-44ECA4DD6D83}" srcOrd="9" destOrd="0" presId="urn:microsoft.com/office/officeart/2005/8/layout/list1"/>
    <dgm:cxn modelId="{195FBB7E-1DCE-4119-B4FC-C711D5951B44}" type="presParOf" srcId="{E77AC9AB-9C60-41F6-A2BD-99535A26F4DA}" destId="{F0CD3C4E-5651-4D48-AD35-4CD8F23BA89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EE362-E0C0-4DCE-B0FC-1395FB6043C3}">
      <dsp:nvSpPr>
        <dsp:cNvPr id="0" name=""/>
        <dsp:cNvSpPr/>
      </dsp:nvSpPr>
      <dsp:spPr>
        <a:xfrm>
          <a:off x="7438" y="644754"/>
          <a:ext cx="2544259" cy="76327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Increase</a:t>
          </a:r>
        </a:p>
      </dsp:txBody>
      <dsp:txXfrm>
        <a:off x="7438" y="644754"/>
        <a:ext cx="2544259" cy="763277"/>
      </dsp:txXfrm>
    </dsp:sp>
    <dsp:sp modelId="{6B6DCD00-2965-410A-A42D-13C19690A8D7}">
      <dsp:nvSpPr>
        <dsp:cNvPr id="0" name=""/>
        <dsp:cNvSpPr/>
      </dsp:nvSpPr>
      <dsp:spPr>
        <a:xfrm>
          <a:off x="7438" y="1408032"/>
          <a:ext cx="2544259" cy="212411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Increase salaries for these roles to align with market standards.</a:t>
          </a:r>
        </a:p>
      </dsp:txBody>
      <dsp:txXfrm>
        <a:off x="7438" y="1408032"/>
        <a:ext cx="2544259" cy="2124110"/>
      </dsp:txXfrm>
    </dsp:sp>
    <dsp:sp modelId="{22DD0960-B2B7-453A-A52A-E4E96C6B7180}">
      <dsp:nvSpPr>
        <dsp:cNvPr id="0" name=""/>
        <dsp:cNvSpPr/>
      </dsp:nvSpPr>
      <dsp:spPr>
        <a:xfrm>
          <a:off x="2659592" y="644754"/>
          <a:ext cx="2544259" cy="763277"/>
        </a:xfrm>
        <a:prstGeom prst="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</a:t>
          </a:r>
        </a:p>
      </dsp:txBody>
      <dsp:txXfrm>
        <a:off x="2659592" y="644754"/>
        <a:ext cx="2544259" cy="763277"/>
      </dsp:txXfrm>
    </dsp:sp>
    <dsp:sp modelId="{DA5600C7-62A8-4E23-BBB3-F480D05C8D3C}">
      <dsp:nvSpPr>
        <dsp:cNvPr id="0" name=""/>
        <dsp:cNvSpPr/>
      </dsp:nvSpPr>
      <dsp:spPr>
        <a:xfrm>
          <a:off x="2659592" y="1408032"/>
          <a:ext cx="2544259" cy="2124110"/>
        </a:xfrm>
        <a:prstGeom prst="rect">
          <a:avLst/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981555"/>
              <a:satOff val="889"/>
              <a:lumOff val="1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career growth opportunities to encourage employee development.</a:t>
          </a:r>
        </a:p>
      </dsp:txBody>
      <dsp:txXfrm>
        <a:off x="2659592" y="1408032"/>
        <a:ext cx="2544259" cy="2124110"/>
      </dsp:txXfrm>
    </dsp:sp>
    <dsp:sp modelId="{F63DD2D0-29E9-43F8-BB14-7B4212263D45}">
      <dsp:nvSpPr>
        <dsp:cNvPr id="0" name=""/>
        <dsp:cNvSpPr/>
      </dsp:nvSpPr>
      <dsp:spPr>
        <a:xfrm>
          <a:off x="5311747" y="644754"/>
          <a:ext cx="2544259" cy="763277"/>
        </a:xfrm>
        <a:prstGeom prst="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Offer</a:t>
          </a:r>
        </a:p>
      </dsp:txBody>
      <dsp:txXfrm>
        <a:off x="5311747" y="644754"/>
        <a:ext cx="2544259" cy="763277"/>
      </dsp:txXfrm>
    </dsp:sp>
    <dsp:sp modelId="{DC61DC66-320E-463A-BEB4-EE30D2BC853D}">
      <dsp:nvSpPr>
        <dsp:cNvPr id="0" name=""/>
        <dsp:cNvSpPr/>
      </dsp:nvSpPr>
      <dsp:spPr>
        <a:xfrm>
          <a:off x="5311747" y="1408032"/>
          <a:ext cx="2544259" cy="2124110"/>
        </a:xfrm>
        <a:prstGeom prst="rect">
          <a:avLst/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963110"/>
              <a:satOff val="1778"/>
              <a:lumOff val="26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Offer performance bonuses to incentivize and retain talent.</a:t>
          </a:r>
        </a:p>
      </dsp:txBody>
      <dsp:txXfrm>
        <a:off x="5311747" y="1408032"/>
        <a:ext cx="2544259" cy="2124110"/>
      </dsp:txXfrm>
    </dsp:sp>
    <dsp:sp modelId="{71214D52-9288-4EB0-8AA5-DEA64D9E9A1C}">
      <dsp:nvSpPr>
        <dsp:cNvPr id="0" name=""/>
        <dsp:cNvSpPr/>
      </dsp:nvSpPr>
      <dsp:spPr>
        <a:xfrm>
          <a:off x="7963901" y="644754"/>
          <a:ext cx="2544259" cy="763277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</a:t>
          </a:r>
        </a:p>
      </dsp:txBody>
      <dsp:txXfrm>
        <a:off x="7963901" y="644754"/>
        <a:ext cx="2544259" cy="763277"/>
      </dsp:txXfrm>
    </dsp:sp>
    <dsp:sp modelId="{A3C9FBB4-E958-4403-913F-0FFC7043F0EC}">
      <dsp:nvSpPr>
        <dsp:cNvPr id="0" name=""/>
        <dsp:cNvSpPr/>
      </dsp:nvSpPr>
      <dsp:spPr>
        <a:xfrm>
          <a:off x="7963901" y="1408032"/>
          <a:ext cx="2544259" cy="2124110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Implement engagement programs to boost morale and improve retention. </a:t>
          </a:r>
        </a:p>
      </dsp:txBody>
      <dsp:txXfrm>
        <a:off x="7963901" y="1408032"/>
        <a:ext cx="2544259" cy="21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53E18-42E0-43CE-9F52-C6CE0DE937CB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Flexible Work Options</a:t>
          </a:r>
          <a:br>
            <a:rPr lang="en-US" sz="3400" kern="1200" dirty="0"/>
          </a:br>
          <a:endParaRPr lang="en-US" sz="3400" kern="1200" dirty="0"/>
        </a:p>
      </dsp:txBody>
      <dsp:txXfrm>
        <a:off x="38234" y="38234"/>
        <a:ext cx="7529629" cy="1228933"/>
      </dsp:txXfrm>
    </dsp:sp>
    <dsp:sp modelId="{AF57F72A-0520-4B46-9B26-DCE0AF0C5F0A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Targeted Retention Programs</a:t>
          </a:r>
          <a:br>
            <a:rPr lang="en-US" sz="3400" kern="1200" dirty="0"/>
          </a:br>
          <a:endParaRPr lang="en-US" sz="3400" kern="1200" dirty="0"/>
        </a:p>
      </dsp:txBody>
      <dsp:txXfrm>
        <a:off x="826903" y="1561202"/>
        <a:ext cx="7224611" cy="1228933"/>
      </dsp:txXfrm>
    </dsp:sp>
    <dsp:sp modelId="{725094E6-36B4-4CBC-9705-4B07E9AD5C64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Enhanced Benefits for Commuters</a:t>
          </a:r>
          <a:br>
            <a:rPr lang="en-US" sz="3000" kern="1200" dirty="0"/>
          </a:br>
          <a:endParaRPr lang="en-US" sz="3000" kern="1200" dirty="0"/>
        </a:p>
      </dsp:txBody>
      <dsp:txXfrm>
        <a:off x="1615573" y="3084170"/>
        <a:ext cx="7224611" cy="1228933"/>
      </dsp:txXfrm>
    </dsp:sp>
    <dsp:sp modelId="{67E894F3-1F52-4B93-9021-3C625E58A20C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9C12CE69-DCE3-4410-AF2C-28FC1019CDBD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16A8F-9663-433C-BE5B-4D5B31699DA7}">
      <dsp:nvSpPr>
        <dsp:cNvPr id="0" name=""/>
        <dsp:cNvSpPr/>
      </dsp:nvSpPr>
      <dsp:spPr>
        <a:xfrm>
          <a:off x="0" y="325"/>
          <a:ext cx="10506456" cy="7626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12462-18DF-46A4-B0C0-C517F6685A11}">
      <dsp:nvSpPr>
        <dsp:cNvPr id="0" name=""/>
        <dsp:cNvSpPr/>
      </dsp:nvSpPr>
      <dsp:spPr>
        <a:xfrm>
          <a:off x="230712" y="171929"/>
          <a:ext cx="419476" cy="419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20397-FFB1-47A9-B0CF-C297803611C4}">
      <dsp:nvSpPr>
        <dsp:cNvPr id="0" name=""/>
        <dsp:cNvSpPr/>
      </dsp:nvSpPr>
      <dsp:spPr>
        <a:xfrm>
          <a:off x="880900" y="325"/>
          <a:ext cx="4727905" cy="762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7" tIns="80717" rIns="80717" bIns="8071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Retain</a:t>
          </a:r>
        </a:p>
      </dsp:txBody>
      <dsp:txXfrm>
        <a:off x="880900" y="325"/>
        <a:ext cx="4727905" cy="762684"/>
      </dsp:txXfrm>
    </dsp:sp>
    <dsp:sp modelId="{A18F1E4B-B5BC-4C0C-A9DC-EEF14F907B32}">
      <dsp:nvSpPr>
        <dsp:cNvPr id="0" name=""/>
        <dsp:cNvSpPr/>
      </dsp:nvSpPr>
      <dsp:spPr>
        <a:xfrm>
          <a:off x="5608805" y="325"/>
          <a:ext cx="4897650" cy="762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7" tIns="80717" rIns="80717" bIns="80717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Retain Contract Employees:</a:t>
          </a:r>
          <a:br>
            <a:rPr lang="en-US" sz="1200" kern="1200"/>
          </a:br>
          <a:r>
            <a:rPr lang="en-US" sz="1200" kern="1200"/>
            <a:t>Implement retention strategies specifically for contract workers.</a:t>
          </a:r>
        </a:p>
      </dsp:txBody>
      <dsp:txXfrm>
        <a:off x="5608805" y="325"/>
        <a:ext cx="4897650" cy="762684"/>
      </dsp:txXfrm>
    </dsp:sp>
    <dsp:sp modelId="{DDF605FD-1E1F-4610-A327-5C8A748AA066}">
      <dsp:nvSpPr>
        <dsp:cNvPr id="0" name=""/>
        <dsp:cNvSpPr/>
      </dsp:nvSpPr>
      <dsp:spPr>
        <a:xfrm>
          <a:off x="0" y="953681"/>
          <a:ext cx="10506456" cy="7626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982F1-1BD2-423F-BF71-E21F2FE0340F}">
      <dsp:nvSpPr>
        <dsp:cNvPr id="0" name=""/>
        <dsp:cNvSpPr/>
      </dsp:nvSpPr>
      <dsp:spPr>
        <a:xfrm>
          <a:off x="230712" y="1125285"/>
          <a:ext cx="419476" cy="419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DC664-DFD8-431D-A147-8B6BD2BB099F}">
      <dsp:nvSpPr>
        <dsp:cNvPr id="0" name=""/>
        <dsp:cNvSpPr/>
      </dsp:nvSpPr>
      <dsp:spPr>
        <a:xfrm>
          <a:off x="880900" y="953681"/>
          <a:ext cx="4727905" cy="762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7" tIns="80717" rIns="80717" bIns="8071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Reduce</a:t>
          </a:r>
        </a:p>
      </dsp:txBody>
      <dsp:txXfrm>
        <a:off x="880900" y="953681"/>
        <a:ext cx="4727905" cy="762684"/>
      </dsp:txXfrm>
    </dsp:sp>
    <dsp:sp modelId="{C8916E54-D751-4545-9B26-64C03C7A8FE1}">
      <dsp:nvSpPr>
        <dsp:cNvPr id="0" name=""/>
        <dsp:cNvSpPr/>
      </dsp:nvSpPr>
      <dsp:spPr>
        <a:xfrm>
          <a:off x="5608805" y="953681"/>
          <a:ext cx="4897650" cy="762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7" tIns="80717" rIns="80717" bIns="80717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Reduce Overtime:</a:t>
          </a:r>
          <a:br>
            <a:rPr lang="en-US" sz="1200" kern="1200"/>
          </a:br>
          <a:r>
            <a:rPr lang="en-US" sz="1200" kern="1200"/>
            <a:t>Focus on work-life balance improvements to decrease burnout from excessive overtime.</a:t>
          </a:r>
        </a:p>
      </dsp:txBody>
      <dsp:txXfrm>
        <a:off x="5608805" y="953681"/>
        <a:ext cx="4897650" cy="762684"/>
      </dsp:txXfrm>
    </dsp:sp>
    <dsp:sp modelId="{11C26E32-B603-419D-BC1A-5639620F2947}">
      <dsp:nvSpPr>
        <dsp:cNvPr id="0" name=""/>
        <dsp:cNvSpPr/>
      </dsp:nvSpPr>
      <dsp:spPr>
        <a:xfrm>
          <a:off x="0" y="1907037"/>
          <a:ext cx="10506456" cy="7626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9CD2A-FAFD-4749-B29F-898D52733EE3}">
      <dsp:nvSpPr>
        <dsp:cNvPr id="0" name=""/>
        <dsp:cNvSpPr/>
      </dsp:nvSpPr>
      <dsp:spPr>
        <a:xfrm>
          <a:off x="230712" y="2078641"/>
          <a:ext cx="419476" cy="419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85FFB-00DD-47CA-81E2-FE3E8F85942E}">
      <dsp:nvSpPr>
        <dsp:cNvPr id="0" name=""/>
        <dsp:cNvSpPr/>
      </dsp:nvSpPr>
      <dsp:spPr>
        <a:xfrm>
          <a:off x="880900" y="1907037"/>
          <a:ext cx="4727905" cy="762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7" tIns="80717" rIns="80717" bIns="8071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Career</a:t>
          </a:r>
        </a:p>
      </dsp:txBody>
      <dsp:txXfrm>
        <a:off x="880900" y="1907037"/>
        <a:ext cx="4727905" cy="762684"/>
      </dsp:txXfrm>
    </dsp:sp>
    <dsp:sp modelId="{6BCB4F5B-B43F-44D2-AC28-E4FE498F10B8}">
      <dsp:nvSpPr>
        <dsp:cNvPr id="0" name=""/>
        <dsp:cNvSpPr/>
      </dsp:nvSpPr>
      <dsp:spPr>
        <a:xfrm>
          <a:off x="5608805" y="1907037"/>
          <a:ext cx="4897650" cy="762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7" tIns="80717" rIns="80717" bIns="80717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Career Development Opportunities:</a:t>
          </a:r>
          <a:br>
            <a:rPr lang="en-US" sz="1200" kern="1200"/>
          </a:br>
          <a:r>
            <a:rPr lang="en-US" sz="1200" kern="1200"/>
            <a:t>Provide growth opportunities for long-tenured employees, especially in R&amp;D and Sales.</a:t>
          </a:r>
        </a:p>
      </dsp:txBody>
      <dsp:txXfrm>
        <a:off x="5608805" y="1907037"/>
        <a:ext cx="4897650" cy="762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AF017-1925-465D-A3B4-7D85171986EA}">
      <dsp:nvSpPr>
        <dsp:cNvPr id="0" name=""/>
        <dsp:cNvSpPr/>
      </dsp:nvSpPr>
      <dsp:spPr>
        <a:xfrm>
          <a:off x="0" y="486859"/>
          <a:ext cx="666683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Significant attrition in </a:t>
          </a:r>
          <a:r>
            <a:rPr lang="en-US" sz="2000" b="1" kern="1200"/>
            <a:t>Research &amp; Development</a:t>
          </a:r>
          <a:r>
            <a:rPr lang="en-US" sz="2000" kern="1200"/>
            <a:t> and </a:t>
          </a:r>
          <a:r>
            <a:rPr lang="en-US" sz="2000" b="1" kern="1200"/>
            <a:t>Sales</a:t>
          </a:r>
          <a:r>
            <a:rPr lang="en-US" sz="2000" kern="1200"/>
            <a:t> departments.</a:t>
          </a:r>
        </a:p>
      </dsp:txBody>
      <dsp:txXfrm>
        <a:off x="0" y="486859"/>
        <a:ext cx="6666833" cy="1134000"/>
      </dsp:txXfrm>
    </dsp:sp>
    <dsp:sp modelId="{7137B32F-1024-46AC-BF06-0E913055AFB9}">
      <dsp:nvSpPr>
        <dsp:cNvPr id="0" name=""/>
        <dsp:cNvSpPr/>
      </dsp:nvSpPr>
      <dsp:spPr>
        <a:xfrm>
          <a:off x="333341" y="1916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High Attrition in Specific Roles:</a:t>
          </a:r>
          <a:endParaRPr lang="en-US" sz="2000" kern="1200"/>
        </a:p>
      </dsp:txBody>
      <dsp:txXfrm>
        <a:off x="362162" y="220480"/>
        <a:ext cx="4609141" cy="532758"/>
      </dsp:txXfrm>
    </dsp:sp>
    <dsp:sp modelId="{73AD7FD2-32D3-4451-8431-F6B44DBF6FAD}">
      <dsp:nvSpPr>
        <dsp:cNvPr id="0" name=""/>
        <dsp:cNvSpPr/>
      </dsp:nvSpPr>
      <dsp:spPr>
        <a:xfrm>
          <a:off x="0" y="2024059"/>
          <a:ext cx="666683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Salary</a:t>
          </a:r>
          <a:r>
            <a:rPr lang="en-US" sz="2000" kern="1200"/>
            <a:t>, </a:t>
          </a:r>
          <a:r>
            <a:rPr lang="en-US" sz="2000" b="1" kern="1200"/>
            <a:t>stock options</a:t>
          </a:r>
          <a:r>
            <a:rPr lang="en-US" sz="2000" kern="1200"/>
            <a:t>, </a:t>
          </a:r>
          <a:r>
            <a:rPr lang="en-US" sz="2000" b="1" kern="1200"/>
            <a:t>work mode</a:t>
          </a:r>
          <a:r>
            <a:rPr lang="en-US" sz="2000" kern="1200"/>
            <a:t>, and </a:t>
          </a:r>
          <a:r>
            <a:rPr lang="en-US" sz="2000" b="1" kern="1200"/>
            <a:t>job satisfaction</a:t>
          </a:r>
          <a:r>
            <a:rPr lang="en-US" sz="2000" kern="1200"/>
            <a:t> are key drivers of employee turnover.</a:t>
          </a:r>
        </a:p>
      </dsp:txBody>
      <dsp:txXfrm>
        <a:off x="0" y="2024059"/>
        <a:ext cx="6666833" cy="1134000"/>
      </dsp:txXfrm>
    </dsp:sp>
    <dsp:sp modelId="{A100BC95-1C16-46EE-B7FC-768DEACE5015}">
      <dsp:nvSpPr>
        <dsp:cNvPr id="0" name=""/>
        <dsp:cNvSpPr/>
      </dsp:nvSpPr>
      <dsp:spPr>
        <a:xfrm>
          <a:off x="333341" y="172886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Contributing Factors to Attrition:</a:t>
          </a:r>
          <a:endParaRPr lang="en-US" sz="2000" kern="1200"/>
        </a:p>
      </dsp:txBody>
      <dsp:txXfrm>
        <a:off x="362162" y="1757681"/>
        <a:ext cx="4609141" cy="532758"/>
      </dsp:txXfrm>
    </dsp:sp>
    <dsp:sp modelId="{F0CD3C4E-5651-4D48-AD35-4CD8F23BA890}">
      <dsp:nvSpPr>
        <dsp:cNvPr id="0" name=""/>
        <dsp:cNvSpPr/>
      </dsp:nvSpPr>
      <dsp:spPr>
        <a:xfrm>
          <a:off x="0" y="3561260"/>
          <a:ext cx="6666833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Addressing these factors through </a:t>
          </a:r>
          <a:r>
            <a:rPr lang="en-US" sz="2000" b="1" kern="1200"/>
            <a:t>salary adjustments</a:t>
          </a:r>
          <a:r>
            <a:rPr lang="en-US" sz="2000" kern="1200"/>
            <a:t>, </a:t>
          </a:r>
          <a:r>
            <a:rPr lang="en-US" sz="2000" b="1" kern="1200"/>
            <a:t>career development</a:t>
          </a:r>
          <a:r>
            <a:rPr lang="en-US" sz="2000" kern="1200"/>
            <a:t>, </a:t>
          </a:r>
          <a:r>
            <a:rPr lang="en-US" sz="2000" b="1" kern="1200"/>
            <a:t>flexibility in work policies</a:t>
          </a:r>
          <a:r>
            <a:rPr lang="en-US" sz="2000" kern="1200"/>
            <a:t>, and </a:t>
          </a:r>
          <a:r>
            <a:rPr lang="en-US" sz="2000" b="1" kern="1200"/>
            <a:t>engagement programs</a:t>
          </a:r>
          <a:r>
            <a:rPr lang="en-US" sz="2000" kern="1200"/>
            <a:t> can significantly reduce employee attrition.</a:t>
          </a:r>
        </a:p>
      </dsp:txBody>
      <dsp:txXfrm>
        <a:off x="0" y="3561260"/>
        <a:ext cx="6666833" cy="1701000"/>
      </dsp:txXfrm>
    </dsp:sp>
    <dsp:sp modelId="{2C7F30E3-A2AD-4EFF-92F9-22163B5ECF6B}">
      <dsp:nvSpPr>
        <dsp:cNvPr id="0" name=""/>
        <dsp:cNvSpPr/>
      </dsp:nvSpPr>
      <dsp:spPr>
        <a:xfrm>
          <a:off x="333341" y="32660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Targeted Solutions:</a:t>
          </a:r>
          <a:endParaRPr lang="en-US" sz="2000" kern="1200"/>
        </a:p>
      </dsp:txBody>
      <dsp:txXfrm>
        <a:off x="362162" y="3294880"/>
        <a:ext cx="460914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79B66-53C9-4AE3-8B52-F43215C48EB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536C3-EEB8-4227-B5F2-CC5F948F9E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03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36C3-EEB8-4227-B5F2-CC5F948F9ED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33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36C3-EEB8-4227-B5F2-CC5F948F9ED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89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A1DF-43D2-666D-C7E2-9DFCEB43A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64729-66C8-D79C-68A6-5A0B6D19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2A02E-9887-F18C-A66F-95ADD4DF4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89382-CE56-11A0-2D2B-35585168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ADAAA-CFCD-F308-4623-9031694C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8B93-7394-3E8B-C4E9-73F24EDF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16232-A99F-BFF2-4C44-6831149D4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8FA3-7A90-CC6D-E93A-690C71DE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54F9C-7672-FBFD-24CB-A681D2B5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3FFA6-750A-891D-E8E6-9651EA63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5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63B194-1603-E6A5-0FF1-3833870D1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FBC95-E66E-F93D-C8B1-6634B48E6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CA588-C838-BE90-4DBD-9E192347B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9C2A9-5BD7-6BEE-156F-3ABCD4FC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C7AB4-A0D8-E5C8-580D-8CB79CAC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5ED3-FD8F-E509-3AC8-FC262DC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047E-C8BA-E9A6-BE87-C0A5136EA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4D76A-BF50-7817-2AFB-F770447D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715F3-50DC-BBF3-7D6E-0693C45F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3EA81-9018-6D30-86BB-BA9AD3DC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7034-C22E-E09E-C2AB-167C73E2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C61C2-B1D7-BC87-BC82-B99CC5942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76E1B-67DF-83DD-1ED6-D38B30E7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467-8573-A1CE-D9E7-7923F5AF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5BE70-7F37-4C2C-4F75-B1D44174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9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6B8C-0EEA-567D-5104-31062F27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DD269-D1ED-4E54-52D9-ACB2B9025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6F1BA-6F23-B251-BD33-F6AE937CD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25DF6-2B1D-3A5A-0A43-597EAFBB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56A3C-003B-AD65-B9D5-2D0CECCA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2C1BB-28A2-A8D7-807E-CE17B344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57F6-19E1-5E48-1D52-B3E88D9D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3673E-952C-E69D-41D2-9BC2E8AA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C0A1C-B01A-BF74-7163-9AC1DCE3F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74BAB-973E-4324-5DCE-4D0EBA928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37300-6231-3E0C-F8DA-940D95022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108146-53C6-1E0D-BF72-96AE345C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EF750-BB6E-E277-BD12-6E182176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227F3-1929-28EF-A911-3995C206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0750A-0938-A371-FFCF-E305A698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30D577-DFC3-DD8C-3106-FE048DDF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EA134-997C-2D26-4865-6B51B25D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0DA5-B0AD-E774-B7CA-4FAB6568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2A2075-31B9-4FB0-7B62-FA956A56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B2103-5DAE-D2D7-A753-437351A6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158CB-9389-FFF8-48EF-3D1D9634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4FFE-E2AA-1895-F128-142EC7E4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D6CF-3BBB-13CE-F46F-1DC32FFF8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7918-A856-52C0-C8F2-A38DC1450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EA447-1B14-6398-6982-52B4736F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9A03C-68E6-AAF8-6925-D8823585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A58F6-ADD1-7BC4-2D72-7764D7B0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C00D-D81B-9C60-5403-91F103AF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709037-5B5E-0489-943D-B9D698199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C207B-D370-0658-F136-9338EE8D2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A2D73-E031-F03C-1989-BAC3D67B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0299E-99C5-88A9-86EF-3BEB3B29E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A03B8-1865-00AF-1564-F130934A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57BD17-C183-A391-4DAE-31226993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77A2C-47B7-26F1-F350-5786F8CF0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38E15-1E62-8F5E-9919-BB64D2304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830CA-3D2B-9AAF-CE13-3CC68EE22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A6A-98E1-A807-370B-EA88340BB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4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FB3ECA-A02B-1DB4-F45D-460DAE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9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D8911-E6BF-563F-BCE6-EC4E7890C4CA}"/>
              </a:ext>
            </a:extLst>
          </p:cNvPr>
          <p:cNvSpPr txBox="1"/>
          <p:nvPr/>
        </p:nvSpPr>
        <p:spPr>
          <a:xfrm>
            <a:off x="8159905" y="792239"/>
            <a:ext cx="344576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Employee Attrition Analysis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E40225-DBBF-537E-517C-C05AD16F1B8D}"/>
              </a:ext>
            </a:extLst>
          </p:cNvPr>
          <p:cNvSpPr txBox="1"/>
          <p:nvPr/>
        </p:nvSpPr>
        <p:spPr>
          <a:xfrm>
            <a:off x="7932357" y="5276506"/>
            <a:ext cx="4016488" cy="14853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Presented by - Amey Phatak</a:t>
            </a:r>
          </a:p>
        </p:txBody>
      </p:sp>
    </p:spTree>
    <p:extLst>
      <p:ext uri="{BB962C8B-B14F-4D97-AF65-F5344CB8AC3E}">
        <p14:creationId xmlns:p14="http://schemas.microsoft.com/office/powerpoint/2010/main" val="340863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6CD79-303F-BF1A-EF92-5528764B78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10001" b="6973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DBC28-6230-600C-8005-42E87A986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Solution </a:t>
            </a:r>
            <a:r>
              <a:rPr lang="en-US" b="1">
                <a:solidFill>
                  <a:srgbClr val="FFFFFF"/>
                </a:solidFill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IN">
              <a:solidFill>
                <a:srgbClr val="FFFFFF"/>
              </a:solidFill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A836C2-CE5F-39A9-5CBA-DF306B14F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6268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6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0CCD97F3-1E0B-466D-8FE2-E56C12B2D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354324" y="-1976263"/>
            <a:ext cx="5486400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EAAB7-7DBB-E515-1C37-876DD37A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9" y="3789400"/>
            <a:ext cx="5711952" cy="2264392"/>
          </a:xfrm>
        </p:spPr>
        <p:txBody>
          <a:bodyPr anchor="ctr">
            <a:norm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by Department, Job Mode, Total Working Years &amp; Overtime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03EBA-BD3C-4C1C-4B7B-DAA824C833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14"/>
          <a:stretch/>
        </p:blipFill>
        <p:spPr>
          <a:xfrm>
            <a:off x="20" y="-2"/>
            <a:ext cx="5980366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CE663-AE77-D01B-67C6-9AB5773C36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65" b="-2"/>
          <a:stretch/>
        </p:blipFill>
        <p:spPr>
          <a:xfrm>
            <a:off x="5980387" y="-1691"/>
            <a:ext cx="6208566" cy="365759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C6F7CEA-DCE9-5780-AB9E-86C412FA2B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96424" y="3789399"/>
            <a:ext cx="5418208" cy="27059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Attrition Breakdown: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56%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of attrition comes from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Research &amp; Development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Contract employees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are the most affected.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Employees leave after an average of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8.08 years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of service.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2. Overtime Contribution: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Overtime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significantly impacts attrition in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Research &amp; Development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Sales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4EF068-10B6-4B97-AA42-5C97E3268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904F9-6AA7-4A36-06C5-90CD1555A0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221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6E8C1-BFD0-72D9-3581-33D922B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5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Solution 4:</a:t>
            </a:r>
            <a:br>
              <a:rPr kumimoji="0" lang="en-US" sz="5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IN" sz="500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82633A17-8D78-A5DB-9808-45981D702F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776498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17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17" y="1703983"/>
            <a:ext cx="4093468" cy="34499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41826" y="540545"/>
            <a:ext cx="6280348" cy="1125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42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 Accidents, Salary, &amp; Department Head Issues</a:t>
            </a:r>
            <a:endParaRPr lang="en-US" sz="3542" dirty="0"/>
          </a:p>
        </p:txBody>
      </p:sp>
      <p:sp>
        <p:nvSpPr>
          <p:cNvPr id="5" name="Shape 1"/>
          <p:cNvSpPr/>
          <p:nvPr/>
        </p:nvSpPr>
        <p:spPr>
          <a:xfrm>
            <a:off x="5241826" y="1953320"/>
            <a:ext cx="6280348" cy="1429246"/>
          </a:xfrm>
          <a:prstGeom prst="roundRect">
            <a:avLst>
              <a:gd name="adj" fmla="val 2008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6" name="Text 2"/>
          <p:cNvSpPr/>
          <p:nvPr/>
        </p:nvSpPr>
        <p:spPr>
          <a:xfrm>
            <a:off x="5452170" y="2163664"/>
            <a:ext cx="2251571" cy="281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Reasons for Leaving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452170" y="2559844"/>
            <a:ext cx="5859661" cy="612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23% due to work accidents, 22% due to salary dissatisfaction, and 19% due to issues with department heads.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5241826" y="3573859"/>
            <a:ext cx="6280348" cy="1123057"/>
          </a:xfrm>
          <a:prstGeom prst="roundRect">
            <a:avLst>
              <a:gd name="adj" fmla="val 2556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9" name="Text 5"/>
          <p:cNvSpPr/>
          <p:nvPr/>
        </p:nvSpPr>
        <p:spPr>
          <a:xfrm>
            <a:off x="5452170" y="3784204"/>
            <a:ext cx="2251571" cy="281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Gender Differences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452170" y="4180384"/>
            <a:ext cx="5859661" cy="306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Males were more affected by these factors.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241826" y="4888210"/>
            <a:ext cx="6280348" cy="1429246"/>
          </a:xfrm>
          <a:prstGeom prst="roundRect">
            <a:avLst>
              <a:gd name="adj" fmla="val 2008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2" name="Text 8"/>
          <p:cNvSpPr/>
          <p:nvPr/>
        </p:nvSpPr>
        <p:spPr>
          <a:xfrm>
            <a:off x="5452170" y="5098555"/>
            <a:ext cx="2251571" cy="281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452170" y="5494734"/>
            <a:ext cx="5859661" cy="612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 workplace safety, conduct salary reviews, and provide leadership training for department heads.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9BAAC-F294-0935-166C-501C8E22D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34" y="1081041"/>
            <a:ext cx="3701743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Takeaways: </a:t>
            </a:r>
            <a:endParaRPr lang="en-IN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33EF86D-57D7-68AF-80E9-1441ED6C5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93711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332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4A763-55A8-8EE2-CFBA-356266344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5101" r="9428" b="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D0BFE5-D3CA-BACB-4FAB-9E4EFE989956}"/>
              </a:ext>
            </a:extLst>
          </p:cNvPr>
          <p:cNvSpPr txBox="1"/>
          <p:nvPr/>
        </p:nvSpPr>
        <p:spPr>
          <a:xfrm>
            <a:off x="838201" y="365125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73B50-69D1-6C54-C11D-33A34910A9CE}"/>
              </a:ext>
            </a:extLst>
          </p:cNvPr>
          <p:cNvSpPr txBox="1"/>
          <p:nvPr/>
        </p:nvSpPr>
        <p:spPr>
          <a:xfrm>
            <a:off x="838200" y="2219784"/>
            <a:ext cx="5962785" cy="4437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Objective: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FFFFFF"/>
                </a:solidFill>
              </a:rPr>
              <a:t> To analyze factors influencing employee attrition and provide actionable solutions.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Data Analyzed: 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FFFFFF"/>
                </a:solidFill>
              </a:rPr>
              <a:t> Job role, Business travel, Stock options, Salary hikes, Promotion history, Gender, Marital Status, Job Satisfaction and more.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56A83-1D7C-D5AA-6EDB-6B135126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62" r="29236" b="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862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5B5EB-FAE3-BB2C-763E-3BF84551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46BD9-6D39-D65F-657D-CBD13300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95" y="97997"/>
            <a:ext cx="5511229" cy="189991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by Job Role &amp; Monthly Income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A4D0F5-08B4-117B-2D71-0DE56C1874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7304" y="2331460"/>
            <a:ext cx="484340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Attrition in Three Roles: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70%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total attrition comes from three roles: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Laboratory Technician: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62 employees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Scientist: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47 employees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Executive: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57 employees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Significant Workforce Impact: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roles make up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total workforce.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3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D80EE-6C14-7333-B230-A219CBA5CDBF}"/>
              </a:ext>
            </a:extLst>
          </p:cNvPr>
          <p:cNvSpPr txBox="1"/>
          <p:nvPr/>
        </p:nvSpPr>
        <p:spPr>
          <a:xfrm>
            <a:off x="6574055" y="606392"/>
            <a:ext cx="4966693" cy="56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2.Salary Disparity: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Employees in these roles have lower average salaries compared to higher-paying roles: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Laboratory Technician: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3237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Research Scientist: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3240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Sales Executive: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6924</a:t>
            </a:r>
          </a:p>
          <a:p>
            <a:pPr marL="228600" marR="0" lvl="1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Higher-paying roles include: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Manager: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17182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Research Director: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16034</a:t>
            </a:r>
          </a:p>
          <a:p>
            <a:pPr marL="228600" marR="0" lvl="1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CE2F00-4069-9586-5F01-1FB851A55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798661"/>
              </p:ext>
            </p:extLst>
          </p:nvPr>
        </p:nvGraphicFramePr>
        <p:xfrm>
          <a:off x="838199" y="530578"/>
          <a:ext cx="5440195" cy="5683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101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F83E3-72D9-7B8D-68FE-B7E54ECE04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075" b="765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E6E52E-C7F7-7856-3B3D-0D92F4E2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Solution 1 :</a:t>
            </a:r>
            <a:endParaRPr lang="en-IN" sz="5400">
              <a:solidFill>
                <a:schemeClr val="bg1"/>
              </a:solidFill>
            </a:endParaRP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F23E09E2-0D10-3ABB-2051-19359A2240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19447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865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A34CD-C3AE-155C-ADC5-191A11372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055" y="299508"/>
            <a:ext cx="6006818" cy="11193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900" b="1" u="sng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Attrition by Business Travel &amp; Department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68754D70-F1AB-C7E1-B5E9-EA0A7CC4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18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4" name="Content Placeholder 3" descr="A graph of green bars&#10;&#10;Description automatically generated with medium confidence">
            <a:extLst>
              <a:ext uri="{FF2B5EF4-FFF2-40B4-BE49-F238E27FC236}">
                <a16:creationId xmlns:a16="http://schemas.microsoft.com/office/drawing/2014/main" id="{34FD5832-3221-9ABD-95DB-27E35129F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8850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279FA7-F81F-A301-6994-A12BFE185CFD}"/>
              </a:ext>
            </a:extLst>
          </p:cNvPr>
          <p:cNvSpPr txBox="1"/>
          <p:nvPr/>
        </p:nvSpPr>
        <p:spPr>
          <a:xfrm>
            <a:off x="6059054" y="1865550"/>
            <a:ext cx="5165991" cy="4992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1. Higher Attrition in Traveling Employees: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>
                    <a:alpha val="80000"/>
                  </a:srgbClr>
                </a:solidFill>
              </a:rPr>
              <a:t>66%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of employees who travel </a:t>
            </a: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rarely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(</a:t>
            </a: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156 employees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) and </a:t>
            </a:r>
            <a:r>
              <a:rPr lang="en-US" sz="2200" b="1" dirty="0">
                <a:solidFill>
                  <a:srgbClr val="FF0000">
                    <a:alpha val="80000"/>
                  </a:srgbClr>
                </a:solidFill>
              </a:rPr>
              <a:t>29%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of employees who travel </a:t>
            </a: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frequently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(</a:t>
            </a: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69 employees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) have left the company.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Only </a:t>
            </a: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5%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of </a:t>
            </a: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non-traveling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employees (</a:t>
            </a: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12 employees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) have left.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2.Departmental Impact: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Research &amp; Development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en-US" sz="2200" b="1" dirty="0">
                <a:solidFill>
                  <a:srgbClr val="FF0000">
                    <a:alpha val="80000"/>
                  </a:srgbClr>
                </a:solidFill>
              </a:rPr>
              <a:t>133 employees</a:t>
            </a:r>
            <a:r>
              <a:rPr lang="en-US" sz="2200" dirty="0">
                <a:solidFill>
                  <a:srgbClr val="FF0000">
                    <a:alpha val="80000"/>
                  </a:srgbClr>
                </a:solidFill>
              </a:rPr>
              <a:t> 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who left were from this department.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Sales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en-US" sz="2200" b="1" dirty="0">
                <a:solidFill>
                  <a:srgbClr val="FF0000">
                    <a:alpha val="80000"/>
                  </a:srgbClr>
                </a:solidFill>
              </a:rPr>
              <a:t>92 employees</a:t>
            </a:r>
            <a:r>
              <a:rPr lang="en-US" sz="2200" dirty="0">
                <a:solidFill>
                  <a:srgbClr val="FF0000">
                    <a:alpha val="80000"/>
                  </a:srgbClr>
                </a:solidFill>
              </a:rPr>
              <a:t> 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who left were from this department.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86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053EC-CEE5-C235-F741-D9C72823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27191" r="21620"/>
          <a:stretch/>
        </p:blipFill>
        <p:spPr>
          <a:xfrm>
            <a:off x="181899" y="182880"/>
            <a:ext cx="5915025" cy="6499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0D879-623E-2761-0421-FB25744C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21786" r="17470" b="1"/>
          <a:stretch/>
        </p:blipFill>
        <p:spPr>
          <a:xfrm>
            <a:off x="6095156" y="182880"/>
            <a:ext cx="5915025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C8868-C0A1-46AE-1CAB-828E4474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15" y="557189"/>
            <a:ext cx="10369924" cy="1776108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5: 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B1E630-D054-882D-48B3-650F2D6FE5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4614" y="3526300"/>
            <a:ext cx="10509179" cy="25884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Revise Travel Policies:</a:t>
            </a:r>
            <a:b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35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Travel Incentives:</a:t>
            </a:r>
            <a:b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35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Work-Life Balance Programs:</a:t>
            </a:r>
            <a:b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35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6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6CE2D-8C0B-59F3-F7C9-989688CE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58" t="25825" r="35815" b="10457"/>
          <a:stretch/>
        </p:blipFill>
        <p:spPr>
          <a:xfrm>
            <a:off x="0" y="269506"/>
            <a:ext cx="7200882" cy="6699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5477F-539F-6D20-3116-E9275D50B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669" y="668393"/>
            <a:ext cx="4427413" cy="2690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C9FE1F-E36F-60D4-4A09-F67598B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69" y="3623347"/>
            <a:ext cx="4398350" cy="26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8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E22DD-6649-BDEF-DE62-96A21FEB8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1" y="386930"/>
            <a:ext cx="10749037" cy="1298448"/>
          </a:xfrm>
        </p:spPr>
        <p:txBody>
          <a:bodyPr anchor="b">
            <a:normAutofit/>
          </a:bodyPr>
          <a:lstStyle/>
          <a:p>
            <a: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by Gender, Marital Status &amp; Distance from Home</a:t>
            </a:r>
            <a:endParaRPr lang="en-IN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4925D39-3540-0900-4428-5C6D8E8EA9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8383" y="2415941"/>
            <a:ext cx="5026176" cy="38230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Breakdown of Attrition: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   63%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of employees who left were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Marital Status: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  51%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of employees who left were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single</a:t>
            </a:r>
            <a:endParaRPr lang="en-US" altLang="en-US" sz="17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Distance from Home: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 Employees who left lived an average of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10.63 miles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from the workplace, compared to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8.92 miles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those who stayed.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7F1AC-8772-9B8A-7B61-C5118534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130" y="2415941"/>
            <a:ext cx="5680680" cy="352202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38E6860-C9FA-4082-BBBD-6918508FAEA3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632</Words>
  <Application>Microsoft Office PowerPoint</Application>
  <PresentationFormat>Widescreen</PresentationFormat>
  <Paragraphs>107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Nunito Semi Bold</vt:lpstr>
      <vt:lpstr>PT Sans</vt:lpstr>
      <vt:lpstr>Times New Roman</vt:lpstr>
      <vt:lpstr>Office Theme</vt:lpstr>
      <vt:lpstr>PowerPoint Presentation</vt:lpstr>
      <vt:lpstr>PowerPoint Presentation</vt:lpstr>
      <vt:lpstr>Attrition by Job Role &amp; Monthly Income</vt:lpstr>
      <vt:lpstr>PowerPoint Presentation</vt:lpstr>
      <vt:lpstr>Solution 1 :</vt:lpstr>
      <vt:lpstr>Attrition by Business Travel &amp; Department</vt:lpstr>
      <vt:lpstr>Solution 5: </vt:lpstr>
      <vt:lpstr>PowerPoint Presentation</vt:lpstr>
      <vt:lpstr>Attrition by Gender, Marital Status &amp; Distance from Home</vt:lpstr>
      <vt:lpstr>Solution 3: </vt:lpstr>
      <vt:lpstr>Attrition by Department, Job Mode, Total Working Years &amp; Overtime</vt:lpstr>
      <vt:lpstr>Solution 4: </vt:lpstr>
      <vt:lpstr>PowerPoint Presentation</vt:lpstr>
      <vt:lpstr>Key Takeaways: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Dhanashri Naik</dc:creator>
  <cp:lastModifiedBy>Dhanashri Naik</cp:lastModifiedBy>
  <cp:revision>14</cp:revision>
  <dcterms:created xsi:type="dcterms:W3CDTF">2024-10-15T08:16:42Z</dcterms:created>
  <dcterms:modified xsi:type="dcterms:W3CDTF">2024-10-15T17:50:19Z</dcterms:modified>
</cp:coreProperties>
</file>